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63" r:id="rId2"/>
    <p:sldId id="256" r:id="rId3"/>
    <p:sldId id="257" r:id="rId4"/>
    <p:sldId id="258" r:id="rId5"/>
    <p:sldId id="259" r:id="rId6"/>
    <p:sldId id="260" r:id="rId7"/>
    <p:sldId id="261" r:id="rId8"/>
    <p:sldId id="262" r:id="rId9"/>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DDFF"/>
    <a:srgbClr val="5500FE"/>
    <a:srgbClr val="3B00B0"/>
    <a:srgbClr val="3600A2"/>
    <a:srgbClr val="A4A4FE"/>
    <a:srgbClr val="170046"/>
    <a:srgbClr val="7878FE"/>
    <a:srgbClr val="24006C"/>
    <a:srgbClr val="6A6AFE"/>
    <a:srgbClr val="935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65" autoAdjust="0"/>
    <p:restoredTop sz="73704" autoAdjust="0"/>
  </p:normalViewPr>
  <p:slideViewPr>
    <p:cSldViewPr snapToGrid="0">
      <p:cViewPr>
        <p:scale>
          <a:sx n="66" d="100"/>
          <a:sy n="66" d="100"/>
        </p:scale>
        <p:origin x="888" y="3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37C0DD-B45E-43AE-8BE0-1D408594BB14}" type="datetimeFigureOut">
              <a:rPr lang="el-GR" smtClean="0"/>
              <a:t>1/7/2025</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713ABB-1819-4F7F-BF6D-6091FAB320F0}" type="slidenum">
              <a:rPr lang="el-GR" smtClean="0"/>
              <a:t>‹#›</a:t>
            </a:fld>
            <a:endParaRPr lang="el-GR"/>
          </a:p>
        </p:txBody>
      </p:sp>
    </p:spTree>
    <p:extLst>
      <p:ext uri="{BB962C8B-B14F-4D97-AF65-F5344CB8AC3E}">
        <p14:creationId xmlns:p14="http://schemas.microsoft.com/office/powerpoint/2010/main" val="314744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90713ABB-1819-4F7F-BF6D-6091FAB320F0}" type="slidenum">
              <a:rPr lang="el-GR" smtClean="0"/>
              <a:t>1</a:t>
            </a:fld>
            <a:endParaRPr lang="el-GR"/>
          </a:p>
        </p:txBody>
      </p:sp>
    </p:spTree>
    <p:extLst>
      <p:ext uri="{BB962C8B-B14F-4D97-AF65-F5344CB8AC3E}">
        <p14:creationId xmlns:p14="http://schemas.microsoft.com/office/powerpoint/2010/main" val="2249161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dirty="0"/>
              <a:t>Το </a:t>
            </a:r>
            <a:r>
              <a:rPr lang="en-US" dirty="0" err="1"/>
              <a:t>xplocial</a:t>
            </a:r>
            <a:r>
              <a:rPr lang="en-US" dirty="0"/>
              <a:t> </a:t>
            </a:r>
            <a:r>
              <a:rPr lang="el-GR" sz="1200" kern="1200" dirty="0">
                <a:solidFill>
                  <a:schemeClr val="tx1"/>
                </a:solidFill>
                <a:effectLst/>
                <a:latin typeface="+mn-lt"/>
                <a:ea typeface="+mn-ea"/>
                <a:cs typeface="+mn-cs"/>
              </a:rPr>
              <a:t>πρόκειται για μια εφαρμογή εξερεύνησης τρισδιάστατου χώρου όπου αιωρούνται διαφόρων ειδών απλά γεωμετρικά στερεά (π.χ. σφαίρες, </a:t>
            </a:r>
            <a:r>
              <a:rPr lang="en-US" sz="1200" kern="1200" dirty="0">
                <a:solidFill>
                  <a:schemeClr val="tx1"/>
                </a:solidFill>
                <a:effectLst/>
                <a:latin typeface="+mn-lt"/>
                <a:ea typeface="+mn-ea"/>
                <a:cs typeface="+mn-cs"/>
              </a:rPr>
              <a:t>donuts</a:t>
            </a:r>
            <a:r>
              <a:rPr lang="el-GR" sz="1200" kern="1200" dirty="0">
                <a:solidFill>
                  <a:schemeClr val="tx1"/>
                </a:solidFill>
                <a:effectLst/>
                <a:latin typeface="+mn-lt"/>
                <a:ea typeface="+mn-ea"/>
                <a:cs typeface="+mn-cs"/>
              </a:rPr>
              <a:t>, κύβοι). Μαζί με το </a:t>
            </a:r>
            <a:r>
              <a:rPr lang="en-US" sz="1200" kern="1200" dirty="0">
                <a:solidFill>
                  <a:schemeClr val="tx1"/>
                </a:solidFill>
                <a:effectLst/>
                <a:latin typeface="+mn-lt"/>
                <a:ea typeface="+mn-ea"/>
                <a:cs typeface="+mn-cs"/>
              </a:rPr>
              <a:t>avatar </a:t>
            </a:r>
            <a:r>
              <a:rPr lang="el-GR" sz="1200" kern="1200" dirty="0">
                <a:solidFill>
                  <a:schemeClr val="tx1"/>
                </a:solidFill>
                <a:effectLst/>
                <a:latin typeface="+mn-lt"/>
                <a:ea typeface="+mn-ea"/>
                <a:cs typeface="+mn-cs"/>
              </a:rPr>
              <a:t>μας κινούμαστε σε αυτόν ενώ παρατηρούμε μια γκάμα από μεταβολές που παραλληλίζονται με αυτές της κοινωνίας. Ουσιαστικά βρισκόμαστε μέσα σε έναν χώρο όπου εμείς και τα αντικείμενα γύρω μας συνυπάρχουμε ως διαφορετικά «μέλη» της, ενώ τα χωρικά χαρακτηριστικά όπως η </a:t>
            </a:r>
            <a:r>
              <a:rPr lang="el-GR" sz="1200" kern="1200" dirty="0" err="1">
                <a:solidFill>
                  <a:schemeClr val="tx1"/>
                </a:solidFill>
                <a:effectLst/>
                <a:latin typeface="+mn-lt"/>
                <a:ea typeface="+mn-ea"/>
                <a:cs typeface="+mn-cs"/>
              </a:rPr>
              <a:t>στατικότητα</a:t>
            </a:r>
            <a:r>
              <a:rPr lang="el-GR" sz="1200" kern="1200" dirty="0">
                <a:solidFill>
                  <a:schemeClr val="tx1"/>
                </a:solidFill>
                <a:effectLst/>
                <a:latin typeface="+mn-lt"/>
                <a:ea typeface="+mn-ea"/>
                <a:cs typeface="+mn-cs"/>
              </a:rPr>
              <a:t>, η κίνηση και η σχετική θέση μεταξύ των μελών εκφράζουν τα φαινόμενα της κοινωνίας. Το αβαντάζ του </a:t>
            </a:r>
            <a:r>
              <a:rPr lang="en-US" sz="1200" kern="1200" dirty="0" err="1">
                <a:solidFill>
                  <a:schemeClr val="tx1"/>
                </a:solidFill>
                <a:effectLst/>
                <a:latin typeface="+mn-lt"/>
                <a:ea typeface="+mn-ea"/>
                <a:cs typeface="+mn-cs"/>
              </a:rPr>
              <a:t>xplocial</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είναι ότι είναι κατάλληλο για κάθε είδους χρήστη. Το παιχνίδι μπορεί να θεωρηθεί σημαντικό «βοήθημα» για την ψυχική υγεία, να πρόκειται για μια ξεκουραστική απόδραση από την καθημερινότητα όπου μπορούμε να «ανανεώσουμε» τα ψυχικά μας αποθέματα από την πιεστική καθημερινότητα, να αναλογιστούμε ό,τι έγινε μέχρι τώρα, να έχουμε αυτογνωσία άρα και </a:t>
            </a:r>
            <a:r>
              <a:rPr lang="el-GR" sz="1200" kern="1200" dirty="0" err="1">
                <a:solidFill>
                  <a:schemeClr val="tx1"/>
                </a:solidFill>
                <a:effectLst/>
                <a:latin typeface="+mn-lt"/>
                <a:ea typeface="+mn-ea"/>
                <a:cs typeface="+mn-cs"/>
              </a:rPr>
              <a:t>ετερογνωσία</a:t>
            </a:r>
            <a:r>
              <a:rPr lang="el-GR" sz="1200" kern="1200" dirty="0">
                <a:solidFill>
                  <a:schemeClr val="tx1"/>
                </a:solidFill>
                <a:effectLst/>
                <a:latin typeface="+mn-lt"/>
                <a:ea typeface="+mn-ea"/>
                <a:cs typeface="+mn-cs"/>
              </a:rPr>
              <a:t>. Εάν προσθέταμε και λειτουργία </a:t>
            </a:r>
            <a:r>
              <a:rPr lang="en-US" sz="1200" kern="1200" dirty="0">
                <a:solidFill>
                  <a:schemeClr val="tx1"/>
                </a:solidFill>
                <a:effectLst/>
                <a:latin typeface="+mn-lt"/>
                <a:ea typeface="+mn-ea"/>
                <a:cs typeface="+mn-cs"/>
              </a:rPr>
              <a:t>multiplayer </a:t>
            </a:r>
            <a:r>
              <a:rPr lang="el-GR" sz="1200" kern="1200" dirty="0">
                <a:solidFill>
                  <a:schemeClr val="tx1"/>
                </a:solidFill>
                <a:effectLst/>
                <a:latin typeface="+mn-lt"/>
                <a:ea typeface="+mn-ea"/>
                <a:cs typeface="+mn-cs"/>
              </a:rPr>
              <a:t>ίσως αυτή η διαδικασία θα γινόταν πιο ουσιαστική και θα συντελούσε στην κοινωνικοποίηση. Μπορούμε επίσης να αναφέρουμε ότι θεωρείται μια </a:t>
            </a:r>
            <a:r>
              <a:rPr lang="el-GR" sz="1200" kern="1200" dirty="0" err="1">
                <a:solidFill>
                  <a:schemeClr val="tx1"/>
                </a:solidFill>
                <a:effectLst/>
                <a:latin typeface="+mn-lt"/>
                <a:ea typeface="+mn-ea"/>
                <a:cs typeface="+mn-cs"/>
              </a:rPr>
              <a:t>διαδραστική</a:t>
            </a:r>
            <a:r>
              <a:rPr lang="el-GR" sz="1200" kern="1200" dirty="0">
                <a:solidFill>
                  <a:schemeClr val="tx1"/>
                </a:solidFill>
                <a:effectLst/>
                <a:latin typeface="+mn-lt"/>
                <a:ea typeface="+mn-ea"/>
                <a:cs typeface="+mn-cs"/>
              </a:rPr>
              <a:t> εικαστική εγκατάσταση που </a:t>
            </a:r>
            <a:r>
              <a:rPr lang="el-GR" sz="1200" kern="1200" dirty="0" err="1">
                <a:solidFill>
                  <a:schemeClr val="tx1"/>
                </a:solidFill>
                <a:effectLst/>
                <a:latin typeface="+mn-lt"/>
                <a:ea typeface="+mn-ea"/>
                <a:cs typeface="+mn-cs"/>
              </a:rPr>
              <a:t>οπτικοποιεί</a:t>
            </a:r>
            <a:r>
              <a:rPr lang="el-GR" sz="1200" kern="1200" dirty="0">
                <a:solidFill>
                  <a:schemeClr val="tx1"/>
                </a:solidFill>
                <a:effectLst/>
                <a:latin typeface="+mn-lt"/>
                <a:ea typeface="+mn-ea"/>
                <a:cs typeface="+mn-cs"/>
              </a:rPr>
              <a:t> δεδομένα που προσφέρουν την ερμηνεία της κοινωνίας και των σχετικών φαινομένων.</a:t>
            </a:r>
          </a:p>
          <a:p>
            <a:endParaRPr lang="el-GR" dirty="0"/>
          </a:p>
        </p:txBody>
      </p:sp>
      <p:sp>
        <p:nvSpPr>
          <p:cNvPr id="4" name="Θέση αριθμού διαφάνειας 3"/>
          <p:cNvSpPr>
            <a:spLocks noGrp="1"/>
          </p:cNvSpPr>
          <p:nvPr>
            <p:ph type="sldNum" sz="quarter" idx="5"/>
          </p:nvPr>
        </p:nvSpPr>
        <p:spPr/>
        <p:txBody>
          <a:bodyPr/>
          <a:lstStyle/>
          <a:p>
            <a:fld id="{90713ABB-1819-4F7F-BF6D-6091FAB320F0}" type="slidenum">
              <a:rPr lang="el-GR" smtClean="0"/>
              <a:t>2</a:t>
            </a:fld>
            <a:endParaRPr lang="el-GR"/>
          </a:p>
        </p:txBody>
      </p:sp>
    </p:spTree>
    <p:extLst>
      <p:ext uri="{BB962C8B-B14F-4D97-AF65-F5344CB8AC3E}">
        <p14:creationId xmlns:p14="http://schemas.microsoft.com/office/powerpoint/2010/main" val="3900421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Αυτό που με προβλημάτιζε ουσιαστικά ήταν πώς θα έφτιαχνα μια οντότητα από κώδικα που θα έδειχνε αλληγορικά διεργασίες και αλήθειες σχετικά με την κοινωνία. Σκέφτηκα «τι καθιστά τη σημερινή κοινωνία διαφορετική από τις άλλες;». Το χάος. Το μοντέρνο πνεύμα της κοινωνίας είναι ριζοσπαστικό, άτακτο, παρορμητικό, «ρευστό». Τότε είναι που θυμήθηκα τον </a:t>
            </a:r>
            <a:r>
              <a:rPr lang="en-US" sz="1200" kern="1200" dirty="0">
                <a:solidFill>
                  <a:schemeClr val="tx1"/>
                </a:solidFill>
                <a:effectLst/>
                <a:latin typeface="+mn-lt"/>
                <a:ea typeface="+mn-ea"/>
                <a:cs typeface="+mn-cs"/>
              </a:rPr>
              <a:t>Zygmunt Bauman </a:t>
            </a:r>
            <a:r>
              <a:rPr lang="el-GR" sz="1200" kern="1200" dirty="0">
                <a:solidFill>
                  <a:schemeClr val="tx1"/>
                </a:solidFill>
                <a:effectLst/>
                <a:latin typeface="+mn-lt"/>
                <a:ea typeface="+mn-ea"/>
                <a:cs typeface="+mn-cs"/>
              </a:rPr>
              <a:t>και τη «ρευστή </a:t>
            </a:r>
            <a:r>
              <a:rPr lang="el-GR" sz="1200" kern="1200" dirty="0" err="1">
                <a:solidFill>
                  <a:schemeClr val="tx1"/>
                </a:solidFill>
                <a:effectLst/>
                <a:latin typeface="+mn-lt"/>
                <a:ea typeface="+mn-ea"/>
                <a:cs typeface="+mn-cs"/>
              </a:rPr>
              <a:t>νεωτερικότητά</a:t>
            </a:r>
            <a:r>
              <a:rPr lang="el-GR" sz="1200" kern="1200" dirty="0">
                <a:solidFill>
                  <a:schemeClr val="tx1"/>
                </a:solidFill>
                <a:effectLst/>
                <a:latin typeface="+mn-lt"/>
                <a:ea typeface="+mn-ea"/>
                <a:cs typeface="+mn-cs"/>
              </a:rPr>
              <a:t> του». Αυτό το φαινόμενο απασχολεί εδώ και χρόνια τους κοινωνιολόγους διότι σχετίζεται με επίκαιρα όπως ο κατακερματισμός των σχέσεων και η αβεβαιότητα που χαρακτηρίζει την εποχή μας. Γιατί επέλεξα το θέμα μου; Μία φορά έβλεπα τα κρεμάμενα γλυπτά του Κωνσταντίνου </a:t>
            </a:r>
            <a:r>
              <a:rPr lang="el-GR" sz="1200" kern="1200" dirty="0" err="1">
                <a:solidFill>
                  <a:schemeClr val="tx1"/>
                </a:solidFill>
                <a:effectLst/>
                <a:latin typeface="+mn-lt"/>
                <a:ea typeface="+mn-ea"/>
                <a:cs typeface="+mn-cs"/>
              </a:rPr>
              <a:t>Βαρώτσου</a:t>
            </a:r>
            <a:r>
              <a:rPr lang="el-GR" sz="1200" kern="1200" dirty="0">
                <a:solidFill>
                  <a:schemeClr val="tx1"/>
                </a:solidFill>
                <a:effectLst/>
                <a:latin typeface="+mn-lt"/>
                <a:ea typeface="+mn-ea"/>
                <a:cs typeface="+mn-cs"/>
              </a:rPr>
              <a:t> που φαίνονται σαν αιωρούμενα σχήματα διατεταγμένα </a:t>
            </a:r>
            <a:r>
              <a:rPr lang="el-GR" sz="1200" kern="1200" dirty="0" err="1">
                <a:solidFill>
                  <a:schemeClr val="tx1"/>
                </a:solidFill>
                <a:effectLst/>
                <a:latin typeface="+mn-lt"/>
                <a:ea typeface="+mn-ea"/>
                <a:cs typeface="+mn-cs"/>
              </a:rPr>
              <a:t>χαωδώς</a:t>
            </a:r>
            <a:r>
              <a:rPr lang="el-GR" sz="1200" kern="1200" dirty="0">
                <a:solidFill>
                  <a:schemeClr val="tx1"/>
                </a:solidFill>
                <a:effectLst/>
                <a:latin typeface="+mn-lt"/>
                <a:ea typeface="+mn-ea"/>
                <a:cs typeface="+mn-cs"/>
              </a:rPr>
              <a:t> και κινούμενα «αργά» από τον άνεμο πάνω από τους «αργά» </a:t>
            </a:r>
            <a:r>
              <a:rPr lang="el-GR" sz="1200" kern="1200" dirty="0" err="1">
                <a:solidFill>
                  <a:schemeClr val="tx1"/>
                </a:solidFill>
                <a:effectLst/>
                <a:latin typeface="+mn-lt"/>
                <a:ea typeface="+mn-ea"/>
                <a:cs typeface="+mn-cs"/>
              </a:rPr>
              <a:t>περιπατούμενους</a:t>
            </a:r>
            <a:r>
              <a:rPr lang="el-GR" sz="1200" kern="1200" dirty="0">
                <a:solidFill>
                  <a:schemeClr val="tx1"/>
                </a:solidFill>
                <a:effectLst/>
                <a:latin typeface="+mn-lt"/>
                <a:ea typeface="+mn-ea"/>
                <a:cs typeface="+mn-cs"/>
              </a:rPr>
              <a:t> επιβάτες. Τότε σκέφτηκα να φτιάξω ένα αλληγορικό σκίτσο με ομάδες αιωρούμενων σχημάτων που θέλουν «κάτι να πουν» για τη συμπεριφορά των ατόμων. Πίστευα ότι η μακρά </a:t>
            </a:r>
            <a:r>
              <a:rPr lang="el-GR" sz="1200" kern="1200" dirty="0" err="1">
                <a:solidFill>
                  <a:schemeClr val="tx1"/>
                </a:solidFill>
                <a:effectLst/>
                <a:latin typeface="+mn-lt"/>
                <a:ea typeface="+mn-ea"/>
                <a:cs typeface="+mn-cs"/>
              </a:rPr>
              <a:t>αλληγορικότητα</a:t>
            </a:r>
            <a:r>
              <a:rPr lang="el-GR" sz="1200" kern="1200" dirty="0">
                <a:solidFill>
                  <a:schemeClr val="tx1"/>
                </a:solidFill>
                <a:effectLst/>
                <a:latin typeface="+mn-lt"/>
                <a:ea typeface="+mn-ea"/>
                <a:cs typeface="+mn-cs"/>
              </a:rPr>
              <a:t> στον κώδικα θα έκανε το παιχνίδι ενδιαφέρον στη θεωρία του. Μία βασική δυσκολία ωστόσο ήταν το πώς να ισορροπήσω την ποιότητα αναπαράστασης με την ποσότητα αναπαριστώμενων στερεών. Από τη μία είχα την ανάγκη να επεκτείνω και εμπλουτίσω τον κόσμο μου με νέες κινήσεις και νέα είδη σχημάτων, αλλά από την άλλη έπρεπε αυτά να μη «</a:t>
            </a:r>
            <a:r>
              <a:rPr lang="el-GR" sz="1200" kern="1200" dirty="0" err="1">
                <a:solidFill>
                  <a:schemeClr val="tx1"/>
                </a:solidFill>
                <a:effectLst/>
                <a:latin typeface="+mn-lt"/>
                <a:ea typeface="+mn-ea"/>
                <a:cs typeface="+mn-cs"/>
              </a:rPr>
              <a:t>λαγκάρουν</a:t>
            </a:r>
            <a:r>
              <a:rPr lang="el-GR" sz="1200" kern="1200" dirty="0">
                <a:solidFill>
                  <a:schemeClr val="tx1"/>
                </a:solidFill>
                <a:effectLst/>
                <a:latin typeface="+mn-lt"/>
                <a:ea typeface="+mn-ea"/>
                <a:cs typeface="+mn-cs"/>
              </a:rPr>
              <a:t>». Την έλυσα πειραματιζόμενος με τους αριθμούς που εμπλέκονται στον κώδικα. </a:t>
            </a:r>
          </a:p>
          <a:p>
            <a:endParaRPr lang="el-GR" dirty="0"/>
          </a:p>
        </p:txBody>
      </p:sp>
      <p:sp>
        <p:nvSpPr>
          <p:cNvPr id="4" name="Θέση αριθμού διαφάνειας 3"/>
          <p:cNvSpPr>
            <a:spLocks noGrp="1"/>
          </p:cNvSpPr>
          <p:nvPr>
            <p:ph type="sldNum" sz="quarter" idx="5"/>
          </p:nvPr>
        </p:nvSpPr>
        <p:spPr/>
        <p:txBody>
          <a:bodyPr/>
          <a:lstStyle/>
          <a:p>
            <a:fld id="{90713ABB-1819-4F7F-BF6D-6091FAB320F0}" type="slidenum">
              <a:rPr lang="el-GR" smtClean="0"/>
              <a:t>3</a:t>
            </a:fld>
            <a:endParaRPr lang="el-GR"/>
          </a:p>
        </p:txBody>
      </p:sp>
    </p:spTree>
    <p:extLst>
      <p:ext uri="{BB962C8B-B14F-4D97-AF65-F5344CB8AC3E}">
        <p14:creationId xmlns:p14="http://schemas.microsoft.com/office/powerpoint/2010/main" val="776761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sz="1200" kern="1200" dirty="0">
                <a:solidFill>
                  <a:schemeClr val="tx1"/>
                </a:solidFill>
                <a:effectLst/>
                <a:latin typeface="+mn-lt"/>
                <a:ea typeface="+mn-ea"/>
                <a:cs typeface="+mn-cs"/>
              </a:rPr>
              <a:t>Το έργο αναφοράς που επέλεξα ήταν το </a:t>
            </a:r>
            <a:r>
              <a:rPr lang="en-US" sz="1200" kern="1200" dirty="0">
                <a:solidFill>
                  <a:schemeClr val="tx1"/>
                </a:solidFill>
                <a:effectLst/>
                <a:latin typeface="+mn-lt"/>
                <a:ea typeface="+mn-ea"/>
                <a:cs typeface="+mn-cs"/>
              </a:rPr>
              <a:t>Rhythm as Code </a:t>
            </a:r>
            <a:r>
              <a:rPr lang="el-GR" sz="1200" kern="1200" dirty="0">
                <a:solidFill>
                  <a:schemeClr val="tx1"/>
                </a:solidFill>
                <a:effectLst/>
                <a:latin typeface="+mn-lt"/>
                <a:ea typeface="+mn-ea"/>
                <a:cs typeface="+mn-cs"/>
              </a:rPr>
              <a:t>του </a:t>
            </a:r>
            <a:r>
              <a:rPr lang="en-US" sz="1200" kern="1200" dirty="0">
                <a:solidFill>
                  <a:schemeClr val="tx1"/>
                </a:solidFill>
                <a:effectLst/>
                <a:latin typeface="+mn-lt"/>
                <a:ea typeface="+mn-ea"/>
                <a:cs typeface="+mn-cs"/>
              </a:rPr>
              <a:t>Eric Goldemberg</a:t>
            </a:r>
            <a:r>
              <a:rPr lang="el-GR" sz="1200" kern="1200" dirty="0">
                <a:solidFill>
                  <a:schemeClr val="tx1"/>
                </a:solidFill>
                <a:effectLst/>
                <a:latin typeface="+mn-lt"/>
                <a:ea typeface="+mn-ea"/>
                <a:cs typeface="+mn-cs"/>
              </a:rPr>
              <a:t> και της </a:t>
            </a:r>
            <a:r>
              <a:rPr lang="en-US" sz="1200" kern="1200" dirty="0">
                <a:solidFill>
                  <a:schemeClr val="tx1"/>
                </a:solidFill>
                <a:effectLst/>
                <a:latin typeface="+mn-lt"/>
                <a:ea typeface="+mn-ea"/>
                <a:cs typeface="+mn-cs"/>
              </a:rPr>
              <a:t>Veronica </a:t>
            </a:r>
            <a:r>
              <a:rPr lang="en-US" sz="1200" kern="1200" dirty="0" err="1">
                <a:solidFill>
                  <a:schemeClr val="tx1"/>
                </a:solidFill>
                <a:effectLst/>
                <a:latin typeface="+mn-lt"/>
                <a:ea typeface="+mn-ea"/>
                <a:cs typeface="+mn-cs"/>
              </a:rPr>
              <a:t>Zalcberg</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που πραγματεύεται την κωδικοποίηση της έννοιας του ρυθμού που δεν περιορίζεται στη στείρα επανάληψη αλλά βασίζεται στην ωραιότητα του χάους. Ναι μεν εμφανισιακά το παιχνίδι μου μπορεί να μη θυμίζει την υλοποίηση του τρόπου σκέψης τους αλλά η βασική νοοτροπία της θεωρίας τους καθορίζει τη συμπεριφορά του περιβάλλοντος του παιχνιδιού. Όταν βλέπουμε εικόνες από τις δομές των </a:t>
            </a:r>
            <a:r>
              <a:rPr lang="en-US" sz="1200" kern="1200" dirty="0">
                <a:solidFill>
                  <a:schemeClr val="tx1"/>
                </a:solidFill>
                <a:effectLst/>
                <a:latin typeface="+mn-lt"/>
                <a:ea typeface="+mn-ea"/>
                <a:cs typeface="+mn-cs"/>
              </a:rPr>
              <a:t>Goldemberg</a:t>
            </a:r>
            <a:r>
              <a:rPr lang="el-GR" sz="1200" kern="1200" dirty="0">
                <a:solidFill>
                  <a:schemeClr val="tx1"/>
                </a:solidFill>
                <a:effectLst/>
                <a:latin typeface="+mn-lt"/>
                <a:ea typeface="+mn-ea"/>
                <a:cs typeface="+mn-cs"/>
              </a:rPr>
              <a:t> και </a:t>
            </a:r>
            <a:r>
              <a:rPr lang="en-US" sz="1200" kern="1200" dirty="0" err="1">
                <a:solidFill>
                  <a:schemeClr val="tx1"/>
                </a:solidFill>
                <a:effectLst/>
                <a:latin typeface="+mn-lt"/>
                <a:ea typeface="+mn-ea"/>
                <a:cs typeface="+mn-cs"/>
              </a:rPr>
              <a:t>Zalcberg</a:t>
            </a:r>
            <a:r>
              <a:rPr lang="el-GR" sz="1200" kern="1200" dirty="0">
                <a:solidFill>
                  <a:schemeClr val="tx1"/>
                </a:solidFill>
                <a:effectLst/>
                <a:latin typeface="+mn-lt"/>
                <a:ea typeface="+mn-ea"/>
                <a:cs typeface="+mn-cs"/>
              </a:rPr>
              <a:t> αισθανόμαστε μια διττή φύση σε αυτά: από τη μία το όλο, που φαίνεται χαώδες, μπερδεμένο, μια τρισδιάστατη «μουντζούρα», ενώ από την άλλη τα μέρη του όλου, όπου το χάος εκφράζεται ως συσσωμάτωμα αλλεπάλληλων επαναλήψεων που δεν εντοπίζουμε απαραίτητα αλλά κυρίως διαισθανόμαστε. Θέλει κάτι να μας «πει» και αυτό να προκαλέσει μια αίσθησή μας - «μία εικόνα χίλιες λέξεις» - έτσι σκοπεύω να είναι και τα σχήματά μου. Πιστεύω πως αυτή η μορφή έργων, τουλάχιστον αυτή η μορφή ρυθμών, προσιδιάζει στην περίπτωσή μου που επιθυμώ να παραλληλίσω τη χαώδη σύγχρονη κοινωνία με τη χαώδη διάταξη του τρισδιάστατου κόσμου μου. Πάντως το παιχνίδι ενέχει ρυθμούς που μπορούν να ερμηνευτούν μέσω παραμέτρων όπως η κίνηση, η δόνηση (ή </a:t>
            </a:r>
            <a:r>
              <a:rPr lang="en-US" sz="1200" kern="1200" dirty="0">
                <a:solidFill>
                  <a:schemeClr val="tx1"/>
                </a:solidFill>
                <a:effectLst/>
                <a:latin typeface="+mn-lt"/>
                <a:ea typeface="+mn-ea"/>
                <a:cs typeface="+mn-cs"/>
              </a:rPr>
              <a:t>pulsation</a:t>
            </a:r>
            <a:r>
              <a:rPr lang="el-GR" sz="1200" kern="1200" dirty="0">
                <a:solidFill>
                  <a:schemeClr val="tx1"/>
                </a:solidFill>
                <a:effectLst/>
                <a:latin typeface="+mn-lt"/>
                <a:ea typeface="+mn-ea"/>
                <a:cs typeface="+mn-cs"/>
              </a:rPr>
              <a:t>), η στατική θέση, η εμφάνιση -μέγεθος, σχήμα, ή η μεταβολή αυτής. Κάποιοι από αυτούς, τόσο σε ατομικό όσο και ομαδικό επίπεδο, </a:t>
            </a:r>
            <a:r>
              <a:rPr lang="el-GR" sz="1200" kern="1200" dirty="0" err="1">
                <a:solidFill>
                  <a:schemeClr val="tx1"/>
                </a:solidFill>
                <a:effectLst/>
                <a:latin typeface="+mn-lt"/>
                <a:ea typeface="+mn-ea"/>
                <a:cs typeface="+mn-cs"/>
              </a:rPr>
              <a:t>διέπονται</a:t>
            </a:r>
            <a:r>
              <a:rPr lang="el-GR" sz="1200" kern="1200" dirty="0">
                <a:solidFill>
                  <a:schemeClr val="tx1"/>
                </a:solidFill>
                <a:effectLst/>
                <a:latin typeface="+mn-lt"/>
                <a:ea typeface="+mn-ea"/>
                <a:cs typeface="+mn-cs"/>
              </a:rPr>
              <a:t> κάπως από τους τρεις βασικούς κανόνες ρυθμού που περιγράφει η </a:t>
            </a:r>
            <a:r>
              <a:rPr lang="en-US" sz="1200" kern="1200" dirty="0">
                <a:solidFill>
                  <a:schemeClr val="tx1"/>
                </a:solidFill>
                <a:effectLst/>
                <a:latin typeface="+mn-lt"/>
                <a:ea typeface="+mn-ea"/>
                <a:cs typeface="+mn-cs"/>
              </a:rPr>
              <a:t>MONAD STUDIO</a:t>
            </a:r>
            <a:r>
              <a:rPr lang="el-GR" sz="1200" kern="1200" dirty="0">
                <a:solidFill>
                  <a:schemeClr val="tx1"/>
                </a:solidFill>
                <a:effectLst/>
                <a:latin typeface="+mn-lt"/>
                <a:ea typeface="+mn-ea"/>
                <a:cs typeface="+mn-cs"/>
              </a:rPr>
              <a:t>*</a:t>
            </a:r>
            <a:r>
              <a:rPr lang="el-GR" sz="1200" kern="1200" baseline="30000" dirty="0">
                <a:solidFill>
                  <a:schemeClr val="tx1"/>
                </a:solidFill>
                <a:effectLst/>
                <a:latin typeface="+mn-lt"/>
                <a:ea typeface="+mn-ea"/>
                <a:cs typeface="+mn-cs"/>
              </a:rPr>
              <a:t>8</a:t>
            </a:r>
            <a:r>
              <a:rPr lang="el-GR" sz="1200" kern="1200" dirty="0">
                <a:solidFill>
                  <a:schemeClr val="tx1"/>
                </a:solidFill>
                <a:effectLst/>
                <a:latin typeface="+mn-lt"/>
                <a:ea typeface="+mn-ea"/>
                <a:cs typeface="+mn-cs"/>
              </a:rPr>
              <a:t>. </a:t>
            </a:r>
            <a:endParaRPr lang="el-GR" dirty="0"/>
          </a:p>
        </p:txBody>
      </p:sp>
      <p:sp>
        <p:nvSpPr>
          <p:cNvPr id="4" name="Θέση αριθμού διαφάνειας 3"/>
          <p:cNvSpPr>
            <a:spLocks noGrp="1"/>
          </p:cNvSpPr>
          <p:nvPr>
            <p:ph type="sldNum" sz="quarter" idx="5"/>
          </p:nvPr>
        </p:nvSpPr>
        <p:spPr/>
        <p:txBody>
          <a:bodyPr/>
          <a:lstStyle/>
          <a:p>
            <a:fld id="{90713ABB-1819-4F7F-BF6D-6091FAB320F0}" type="slidenum">
              <a:rPr lang="el-GR" smtClean="0"/>
              <a:t>4</a:t>
            </a:fld>
            <a:endParaRPr lang="el-GR"/>
          </a:p>
        </p:txBody>
      </p:sp>
    </p:spTree>
    <p:extLst>
      <p:ext uri="{BB962C8B-B14F-4D97-AF65-F5344CB8AC3E}">
        <p14:creationId xmlns:p14="http://schemas.microsoft.com/office/powerpoint/2010/main" val="3578575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sz="1200" kern="1200" dirty="0">
                <a:solidFill>
                  <a:schemeClr val="tx1"/>
                </a:solidFill>
                <a:effectLst/>
                <a:latin typeface="+mn-lt"/>
                <a:ea typeface="+mn-ea"/>
                <a:cs typeface="+mn-cs"/>
              </a:rPr>
              <a:t>Το </a:t>
            </a:r>
            <a:r>
              <a:rPr lang="en-US" sz="1200" kern="1200" dirty="0" err="1">
                <a:solidFill>
                  <a:schemeClr val="tx1"/>
                </a:solidFill>
                <a:effectLst/>
                <a:latin typeface="+mn-lt"/>
                <a:ea typeface="+mn-ea"/>
                <a:cs typeface="+mn-cs"/>
              </a:rPr>
              <a:t>xplocial</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το θεωρούμε ως έναν χώρο γεμάτο, οργανωμένο σε ομάδες στερεών-ατόμων αλλά κυρίως άτακτο που περιγράφει τη σημερινή κοινωνία της «ρευστής </a:t>
            </a:r>
            <a:r>
              <a:rPr lang="el-GR" sz="1200" kern="1200" dirty="0" err="1">
                <a:solidFill>
                  <a:schemeClr val="tx1"/>
                </a:solidFill>
                <a:effectLst/>
                <a:latin typeface="+mn-lt"/>
                <a:ea typeface="+mn-ea"/>
                <a:cs typeface="+mn-cs"/>
              </a:rPr>
              <a:t>νεωτερικότητας</a:t>
            </a:r>
            <a:r>
              <a:rPr lang="el-GR" sz="1200" kern="1200" dirty="0">
                <a:solidFill>
                  <a:schemeClr val="tx1"/>
                </a:solidFill>
                <a:effectLst/>
                <a:latin typeface="+mn-lt"/>
                <a:ea typeface="+mn-ea"/>
                <a:cs typeface="+mn-cs"/>
              </a:rPr>
              <a:t>».  Είναι ένα παιχνίδι με δύο </a:t>
            </a:r>
            <a:r>
              <a:rPr lang="en-US" sz="1200" kern="1200" dirty="0" err="1">
                <a:solidFill>
                  <a:schemeClr val="tx1"/>
                </a:solidFill>
                <a:effectLst/>
                <a:latin typeface="+mn-lt"/>
                <a:ea typeface="+mn-ea"/>
                <a:cs typeface="+mn-cs"/>
              </a:rPr>
              <a:t>gamemodes</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όπου το ένα συμβολίζει την κοινωνία όπως τη βλέπουμε επιφανειακά από την καθημερινότητα, ενώ το δεύτερο την πιο προφανή εικόνα της κοινωνίας που φανταζόμαστε σαν να κλείνουμε τα μάτια μας. Όσο για το έργο μου, πρόκειται για ένα παιχνίδι -και όχι μία αρχιτεκτονική δομή- όπου κυριαρχεί το στοιχείο του «ρυθμού» ως κάτι «τυχαίο» και ταυτόχρονα «επαναλαμβανόμενο». Βέβαια  ένα δίκτυο από απομονωμένα και ομαδοποιημένα αιωρούμενα γεωμετρικά αντικείμενα προς εξερεύνηση που δεν «αγκαλιάζονται», δεν «ενσωματώνονται» το ένα στο άλλο όπως στον </a:t>
            </a:r>
            <a:r>
              <a:rPr lang="en-US" sz="1200" kern="1200" dirty="0">
                <a:solidFill>
                  <a:schemeClr val="tx1"/>
                </a:solidFill>
                <a:effectLst/>
                <a:latin typeface="+mn-lt"/>
                <a:ea typeface="+mn-ea"/>
                <a:cs typeface="+mn-cs"/>
              </a:rPr>
              <a:t>Goldemberg</a:t>
            </a:r>
            <a:r>
              <a:rPr lang="el-GR" sz="1200" kern="1200" dirty="0">
                <a:solidFill>
                  <a:schemeClr val="tx1"/>
                </a:solidFill>
                <a:effectLst/>
                <a:latin typeface="+mn-lt"/>
                <a:ea typeface="+mn-ea"/>
                <a:cs typeface="+mn-cs"/>
              </a:rPr>
              <a:t>, δεν αποτελούν ομοιογενές συσσωμάτωμα. Γενικότερα, η φιλοσοφία «</a:t>
            </a:r>
            <a:r>
              <a:rPr lang="en-US" sz="1200" kern="1200" dirty="0">
                <a:solidFill>
                  <a:schemeClr val="tx1"/>
                </a:solidFill>
                <a:effectLst/>
                <a:latin typeface="+mn-lt"/>
                <a:ea typeface="+mn-ea"/>
                <a:cs typeface="+mn-cs"/>
              </a:rPr>
              <a:t>Rhythm as Code</a:t>
            </a:r>
            <a:r>
              <a:rPr lang="el-GR" sz="1200" kern="1200" dirty="0">
                <a:solidFill>
                  <a:schemeClr val="tx1"/>
                </a:solidFill>
                <a:effectLst/>
                <a:latin typeface="+mn-lt"/>
                <a:ea typeface="+mn-ea"/>
                <a:cs typeface="+mn-cs"/>
              </a:rPr>
              <a:t>» χαρακτηρίζεται από </a:t>
            </a:r>
            <a:r>
              <a:rPr lang="el-GR" sz="1200" kern="1200" dirty="0" err="1">
                <a:solidFill>
                  <a:schemeClr val="tx1"/>
                </a:solidFill>
                <a:effectLst/>
                <a:latin typeface="+mn-lt"/>
                <a:ea typeface="+mn-ea"/>
                <a:cs typeface="+mn-cs"/>
              </a:rPr>
              <a:t>στατικότητα</a:t>
            </a:r>
            <a:r>
              <a:rPr lang="el-GR" sz="1200" kern="1200" dirty="0">
                <a:solidFill>
                  <a:schemeClr val="tx1"/>
                </a:solidFill>
                <a:effectLst/>
                <a:latin typeface="+mn-lt"/>
                <a:ea typeface="+mn-ea"/>
                <a:cs typeface="+mn-cs"/>
              </a:rPr>
              <a:t> που δίνει αίσθηση κίνησης, ενώ στο παιχνίδι υπάρχουν και στατικές και κινούμενες (μεταφορικά ή περιστροφικά) δομές. Όσο για τη συνεισφορά μου, υποστηρίζω ότι ήταν σημαντική διότι κατάφερα να </a:t>
            </a:r>
            <a:r>
              <a:rPr lang="el-GR" sz="1200" kern="1200" dirty="0" err="1">
                <a:solidFill>
                  <a:schemeClr val="tx1"/>
                </a:solidFill>
                <a:effectLst/>
                <a:latin typeface="+mn-lt"/>
                <a:ea typeface="+mn-ea"/>
                <a:cs typeface="+mn-cs"/>
              </a:rPr>
              <a:t>παράξω</a:t>
            </a:r>
            <a:r>
              <a:rPr lang="el-GR" sz="1200" kern="1200" dirty="0">
                <a:solidFill>
                  <a:schemeClr val="tx1"/>
                </a:solidFill>
                <a:effectLst/>
                <a:latin typeface="+mn-lt"/>
                <a:ea typeface="+mn-ea"/>
                <a:cs typeface="+mn-cs"/>
              </a:rPr>
              <a:t> αρκετά διαφορετικά στην εμφάνισή, θεωρία και είδος τους αποτελέσματα σε σχέση με αυτά της </a:t>
            </a:r>
            <a:r>
              <a:rPr lang="en-US" sz="1200" kern="1200" dirty="0">
                <a:solidFill>
                  <a:schemeClr val="tx1"/>
                </a:solidFill>
                <a:effectLst/>
                <a:latin typeface="+mn-lt"/>
                <a:ea typeface="+mn-ea"/>
                <a:cs typeface="+mn-cs"/>
              </a:rPr>
              <a:t>MONAD studio </a:t>
            </a:r>
            <a:r>
              <a:rPr lang="el-GR" sz="1200" kern="1200" dirty="0">
                <a:solidFill>
                  <a:schemeClr val="tx1"/>
                </a:solidFill>
                <a:effectLst/>
                <a:latin typeface="+mn-lt"/>
                <a:ea typeface="+mn-ea"/>
                <a:cs typeface="+mn-cs"/>
              </a:rPr>
              <a:t>αλλά με την ίδια νοοτροπία των ρυθμών.</a:t>
            </a:r>
            <a:endParaRPr lang="el-GR" dirty="0"/>
          </a:p>
        </p:txBody>
      </p:sp>
      <p:sp>
        <p:nvSpPr>
          <p:cNvPr id="4" name="Θέση αριθμού διαφάνειας 3"/>
          <p:cNvSpPr>
            <a:spLocks noGrp="1"/>
          </p:cNvSpPr>
          <p:nvPr>
            <p:ph type="sldNum" sz="quarter" idx="5"/>
          </p:nvPr>
        </p:nvSpPr>
        <p:spPr/>
        <p:txBody>
          <a:bodyPr/>
          <a:lstStyle/>
          <a:p>
            <a:fld id="{90713ABB-1819-4F7F-BF6D-6091FAB320F0}" type="slidenum">
              <a:rPr lang="el-GR" smtClean="0"/>
              <a:t>5</a:t>
            </a:fld>
            <a:endParaRPr lang="el-GR"/>
          </a:p>
        </p:txBody>
      </p:sp>
    </p:spTree>
    <p:extLst>
      <p:ext uri="{BB962C8B-B14F-4D97-AF65-F5344CB8AC3E}">
        <p14:creationId xmlns:p14="http://schemas.microsoft.com/office/powerpoint/2010/main" val="624797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sz="1200" kern="1200" dirty="0">
                <a:solidFill>
                  <a:schemeClr val="tx1"/>
                </a:solidFill>
                <a:effectLst/>
                <a:latin typeface="+mn-lt"/>
                <a:ea typeface="+mn-ea"/>
                <a:cs typeface="+mn-cs"/>
              </a:rPr>
              <a:t>Κάθε φορά που τον τρέχουμε δημιουργείται συγκεκριμένος αριθμός ομάδων που αποτελούνται από σταθερό πλήθος ομοειδών αντικειμένων (σφαιρών, ελλειψοειδών, </a:t>
            </a:r>
            <a:r>
              <a:rPr lang="en-US" sz="1200" kern="1200" dirty="0">
                <a:solidFill>
                  <a:schemeClr val="tx1"/>
                </a:solidFill>
                <a:effectLst/>
                <a:latin typeface="+mn-lt"/>
                <a:ea typeface="+mn-ea"/>
                <a:cs typeface="+mn-cs"/>
              </a:rPr>
              <a:t>donuts</a:t>
            </a:r>
            <a:r>
              <a:rPr lang="el-GR" sz="1200" kern="1200" dirty="0">
                <a:solidFill>
                  <a:schemeClr val="tx1"/>
                </a:solidFill>
                <a:effectLst/>
                <a:latin typeface="+mn-lt"/>
                <a:ea typeface="+mn-ea"/>
                <a:cs typeface="+mn-cs"/>
              </a:rPr>
              <a:t>ή κύβων) που διαθέτουν τυχαίες συντεταγμένες του χώρου- επίσης προσθέτει κάποια αιωρούμενα «σμήνη» σφαιρών. Κάθε είδος κινείται με διαφορετικό τρόπο π.χ. οι ελλείψεις κινούνται γραμμικά και παλινδρομικά, οι κύβοι στρέφονται, οι σφαίρες μένουν στη θέση τους και τα </a:t>
            </a:r>
            <a:r>
              <a:rPr lang="en-US" sz="1200" kern="1200" dirty="0">
                <a:solidFill>
                  <a:schemeClr val="tx1"/>
                </a:solidFill>
                <a:effectLst/>
                <a:latin typeface="+mn-lt"/>
                <a:ea typeface="+mn-ea"/>
                <a:cs typeface="+mn-cs"/>
              </a:rPr>
              <a:t>donut </a:t>
            </a:r>
            <a:r>
              <a:rPr lang="el-GR" sz="1200" kern="1200" dirty="0">
                <a:solidFill>
                  <a:schemeClr val="tx1"/>
                </a:solidFill>
                <a:effectLst/>
                <a:latin typeface="+mn-lt"/>
                <a:ea typeface="+mn-ea"/>
                <a:cs typeface="+mn-cs"/>
              </a:rPr>
              <a:t>δονούνται. Μπορούμε να εξερευνούμε τον χώρο κρατώντας πλήκτρα για να πάμε μπροστά, πίσω, πάνω κάτω, δεξιά ή αριστερά ή συνδυασμός τους για να προσανατολιστούμε ενδιάμεσα (π.χ. πάνω αριστερά, κάτω δεξιά), να γυρίζουμε το «κεφάλι» μας προς όλες δυνητικά τις κατευθύνσεις ή να μεγεθύνουμε/σμικρύνουμε το οπτικό πεδίο μας. Ακόμη, ο κώδικας μας δίνει την αίσθηση εναλλαγής μέρας-νύχτας με την περιοδική και ημιτονοειδή αλλαγή του χρώματος, της ποσότητας φωτισμού του φόντου και των αντικειμένων και της γυαλάδας των τελευταίων. Η πηγή του φωτός κάνει περιοδική ομαλή κυκλική κίνηση (προσεγγίζοντας τη σχετική τροχιά του ηλίου στον ουρανό ανά μέρα). Επιπλέον, πατώντας “</a:t>
            </a:r>
            <a:r>
              <a:rPr lang="en-US" sz="1200" kern="1200" dirty="0">
                <a:solidFill>
                  <a:schemeClr val="tx1"/>
                </a:solidFill>
                <a:effectLst/>
                <a:latin typeface="+mn-lt"/>
                <a:ea typeface="+mn-ea"/>
                <a:cs typeface="+mn-cs"/>
              </a:rPr>
              <a:t>ENTER</a:t>
            </a:r>
            <a:r>
              <a:rPr lang="el-GR" sz="1200" kern="1200" dirty="0">
                <a:solidFill>
                  <a:schemeClr val="tx1"/>
                </a:solidFill>
                <a:effectLst/>
                <a:latin typeface="+mn-lt"/>
                <a:ea typeface="+mn-ea"/>
                <a:cs typeface="+mn-cs"/>
              </a:rPr>
              <a:t>” μάς εμφανίζεται ένα </a:t>
            </a:r>
            <a:r>
              <a:rPr lang="en-US" sz="1200" kern="1200" dirty="0">
                <a:solidFill>
                  <a:schemeClr val="tx1"/>
                </a:solidFill>
                <a:effectLst/>
                <a:latin typeface="+mn-lt"/>
                <a:ea typeface="+mn-ea"/>
                <a:cs typeface="+mn-cs"/>
              </a:rPr>
              <a:t>avatar </a:t>
            </a:r>
            <a:r>
              <a:rPr lang="el-GR" sz="1200" kern="1200" dirty="0">
                <a:solidFill>
                  <a:schemeClr val="tx1"/>
                </a:solidFill>
                <a:effectLst/>
                <a:latin typeface="+mn-lt"/>
                <a:ea typeface="+mn-ea"/>
                <a:cs typeface="+mn-cs"/>
              </a:rPr>
              <a:t>σε σχήμα ανθρώπινου προσώπου αποτελούμενο από απλά σχήματα – αυτός είναι ο </a:t>
            </a:r>
            <a:r>
              <a:rPr lang="en-US" sz="1200" kern="1200" dirty="0" err="1">
                <a:solidFill>
                  <a:schemeClr val="tx1"/>
                </a:solidFill>
                <a:effectLst/>
                <a:latin typeface="+mn-lt"/>
                <a:ea typeface="+mn-ea"/>
                <a:cs typeface="+mn-cs"/>
              </a:rPr>
              <a:t>mr</a:t>
            </a:r>
            <a:r>
              <a:rPr lang="el-GR"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Xplocial</a:t>
            </a:r>
            <a:r>
              <a:rPr lang="el-GR" sz="1200" kern="1200" dirty="0">
                <a:solidFill>
                  <a:schemeClr val="tx1"/>
                </a:solidFill>
                <a:effectLst/>
                <a:latin typeface="+mn-lt"/>
                <a:ea typeface="+mn-ea"/>
                <a:cs typeface="+mn-cs"/>
              </a:rPr>
              <a:t>! Όταν κρατάμε το πλήκτρο ‘</a:t>
            </a:r>
            <a:r>
              <a:rPr lang="en-US" sz="1200" kern="1200" dirty="0">
                <a:solidFill>
                  <a:schemeClr val="tx1"/>
                </a:solidFill>
                <a:effectLst/>
                <a:latin typeface="+mn-lt"/>
                <a:ea typeface="+mn-ea"/>
                <a:cs typeface="+mn-cs"/>
              </a:rPr>
              <a:t>T</a:t>
            </a:r>
            <a:r>
              <a:rPr lang="el-GR" sz="1200" kern="1200" dirty="0">
                <a:solidFill>
                  <a:schemeClr val="tx1"/>
                </a:solidFill>
                <a:effectLst/>
                <a:latin typeface="+mn-lt"/>
                <a:ea typeface="+mn-ea"/>
                <a:cs typeface="+mn-cs"/>
              </a:rPr>
              <a:t>’ μεταβαλλόμαστε σε διαφορετικό </a:t>
            </a:r>
            <a:r>
              <a:rPr lang="en-US" sz="1200" kern="1200" dirty="0" err="1">
                <a:solidFill>
                  <a:schemeClr val="tx1"/>
                </a:solidFill>
                <a:effectLst/>
                <a:latin typeface="+mn-lt"/>
                <a:ea typeface="+mn-ea"/>
                <a:cs typeface="+mn-cs"/>
              </a:rPr>
              <a:t>gamemode</a:t>
            </a:r>
            <a:r>
              <a:rPr lang="el-GR" sz="1200" kern="1200" dirty="0">
                <a:solidFill>
                  <a:schemeClr val="tx1"/>
                </a:solidFill>
                <a:effectLst/>
                <a:latin typeface="+mn-lt"/>
                <a:ea typeface="+mn-ea"/>
                <a:cs typeface="+mn-cs"/>
              </a:rPr>
              <a:t>, όπου ο κόσμος εμφανίζεται με πιο εμφανή και διακριτή φυσιογνωμία με υψηλή αντίθεση στα χρώματα και μαύρο φόντο. Το </a:t>
            </a:r>
            <a:r>
              <a:rPr lang="en-US" sz="1200" kern="1200" dirty="0">
                <a:solidFill>
                  <a:schemeClr val="tx1"/>
                </a:solidFill>
                <a:effectLst/>
                <a:latin typeface="+mn-lt"/>
                <a:ea typeface="+mn-ea"/>
                <a:cs typeface="+mn-cs"/>
              </a:rPr>
              <a:t>avatar </a:t>
            </a:r>
            <a:r>
              <a:rPr lang="el-GR" sz="1200" kern="1200" dirty="0">
                <a:solidFill>
                  <a:schemeClr val="tx1"/>
                </a:solidFill>
                <a:effectLst/>
                <a:latin typeface="+mn-lt"/>
                <a:ea typeface="+mn-ea"/>
                <a:cs typeface="+mn-cs"/>
              </a:rPr>
              <a:t>εμφανίζεται με το κεφάλι να έχει πια μεταβαλλόμενο και αντίθετο χρώμα από τα υπόλοιπα μέλη του. Επιπρόσθετα, υπάρχουν στιγμές που ένα σφαιρικό κύμα διαδίδεται από το κέντρο τυχαίου στερεού προς όλες τις κατευθύνσεις, ενώ στα σχήματα στο πέρασμά του αλλάζουν προσωρινά μορφολογία. Όσο περνά ο χρόνος αυτή η μορφολογία γίνεται λιγότερο εμφανής μέχρις ότου εξαφανιστεί. Τέλος, ορισμένο πλήθος σχημάτων διαθέτει στο κέντρο του ένα μικρό κείμενο ρητού σχετικά με την κοινωνία – αυτό ισχύει σε κάθε περίπτωση. </a:t>
            </a:r>
          </a:p>
          <a:p>
            <a:r>
              <a:rPr lang="el-GR" sz="1200" kern="1200" dirty="0">
                <a:solidFill>
                  <a:schemeClr val="tx1"/>
                </a:solidFill>
                <a:effectLst/>
                <a:latin typeface="+mn-lt"/>
                <a:ea typeface="+mn-ea"/>
                <a:cs typeface="+mn-cs"/>
              </a:rPr>
              <a:t>Αξιοσημείωτο είναι ότι όταν πατάμε “</a:t>
            </a:r>
            <a:r>
              <a:rPr lang="en-US" sz="1200" kern="1200" dirty="0">
                <a:solidFill>
                  <a:schemeClr val="tx1"/>
                </a:solidFill>
                <a:effectLst/>
                <a:latin typeface="+mn-lt"/>
                <a:ea typeface="+mn-ea"/>
                <a:cs typeface="+mn-cs"/>
              </a:rPr>
              <a:t>T</a:t>
            </a:r>
            <a:r>
              <a:rPr lang="el-GR" sz="1200" kern="1200" dirty="0">
                <a:solidFill>
                  <a:schemeClr val="tx1"/>
                </a:solidFill>
                <a:effectLst/>
                <a:latin typeface="+mn-lt"/>
                <a:ea typeface="+mn-ea"/>
                <a:cs typeface="+mn-cs"/>
              </a:rPr>
              <a:t>” μαζί με ένα πλήκτρο κίνησης ή στροφής οπτικού πεδίου τότε η μεταβολή </a:t>
            </a:r>
            <a:r>
              <a:rPr lang="en-US" sz="1200" kern="1200" dirty="0" err="1">
                <a:solidFill>
                  <a:schemeClr val="tx1"/>
                </a:solidFill>
                <a:effectLst/>
                <a:latin typeface="+mn-lt"/>
                <a:ea typeface="+mn-ea"/>
                <a:cs typeface="+mn-cs"/>
              </a:rPr>
              <a:t>gamemode</a:t>
            </a:r>
            <a:r>
              <a:rPr lang="el-GR" sz="1200" kern="1200" dirty="0">
                <a:solidFill>
                  <a:schemeClr val="tx1"/>
                </a:solidFill>
                <a:effectLst/>
                <a:latin typeface="+mn-lt"/>
                <a:ea typeface="+mn-ea"/>
                <a:cs typeface="+mn-cs"/>
              </a:rPr>
              <a:t> από το προεπιλεγμένο γίνεται μόνιμη. Επίσης, όταν πατάμε ένα πλήκτρο αλλαγής κατεύθυνσης οπτικού πεδίου και μετά πατάμε το αντίστοιχο προς την αντίθετη κατεύθυνση τότε το πεδίο αυτό γίνεται στάσιμο, για όσο χρόνο πατιέται το τελευταίο πλήκτρο.</a:t>
            </a: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Όσο για έτοιμους κώδικες, ο κώδικας για τη δημιουργία σμηνών είναι ουσιαστικά ένας για 2</a:t>
            </a:r>
            <a:r>
              <a:rPr lang="en-US" sz="1200" kern="1200" dirty="0">
                <a:solidFill>
                  <a:schemeClr val="tx1"/>
                </a:solidFill>
                <a:effectLst/>
                <a:latin typeface="+mn-lt"/>
                <a:ea typeface="+mn-ea"/>
                <a:cs typeface="+mn-cs"/>
              </a:rPr>
              <a:t>d </a:t>
            </a:r>
            <a:r>
              <a:rPr lang="el-GR" sz="1200" kern="1200" dirty="0">
                <a:solidFill>
                  <a:schemeClr val="tx1"/>
                </a:solidFill>
                <a:effectLst/>
                <a:latin typeface="+mn-lt"/>
                <a:ea typeface="+mn-ea"/>
                <a:cs typeface="+mn-cs"/>
              </a:rPr>
              <a:t>σμήνη από τον </a:t>
            </a:r>
            <a:r>
              <a:rPr lang="el-GR" sz="1200" kern="1200" dirty="0" err="1">
                <a:solidFill>
                  <a:schemeClr val="tx1"/>
                </a:solidFill>
                <a:effectLst/>
                <a:latin typeface="+mn-lt"/>
                <a:ea typeface="+mn-ea"/>
                <a:cs typeface="+mn-cs"/>
              </a:rPr>
              <a:t>Δ.Παπανικολάου</a:t>
            </a:r>
            <a:r>
              <a:rPr lang="el-GR" sz="1200" kern="1200" dirty="0">
                <a:solidFill>
                  <a:schemeClr val="tx1"/>
                </a:solidFill>
                <a:effectLst/>
                <a:latin typeface="+mn-lt"/>
                <a:ea typeface="+mn-ea"/>
                <a:cs typeface="+mn-cs"/>
              </a:rPr>
              <a:t> προσαρμοσμένος για τις απαιτήσεις του τρισδιάστατου κόσμου με αλλαγμένους συντελεστές βαρύτητας δύναμης. Επίσης, ο κώδικας για τη δημιουργία σφαιρικού κύματος γράφτηκε με τη βοήθεια απλούστερου κώδικα γραμμένου από το </a:t>
            </a:r>
            <a:r>
              <a:rPr lang="en-US" sz="1200" kern="1200" dirty="0">
                <a:solidFill>
                  <a:schemeClr val="tx1"/>
                </a:solidFill>
                <a:effectLst/>
                <a:latin typeface="+mn-lt"/>
                <a:ea typeface="+mn-ea"/>
                <a:cs typeface="+mn-cs"/>
              </a:rPr>
              <a:t>CHAT GPT </a:t>
            </a:r>
            <a:r>
              <a:rPr lang="el-GR" sz="1200" kern="1200" dirty="0">
                <a:solidFill>
                  <a:schemeClr val="tx1"/>
                </a:solidFill>
                <a:effectLst/>
                <a:latin typeface="+mn-lt"/>
                <a:ea typeface="+mn-ea"/>
                <a:cs typeface="+mn-cs"/>
              </a:rPr>
              <a:t>που παρατίθεται στους συνδέσμους.</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200" kern="1200" dirty="0">
              <a:solidFill>
                <a:schemeClr val="tx1"/>
              </a:solidFill>
              <a:effectLst/>
              <a:latin typeface="+mn-lt"/>
              <a:ea typeface="+mn-ea"/>
              <a:cs typeface="+mn-cs"/>
            </a:endParaRPr>
          </a:p>
          <a:p>
            <a:endParaRPr lang="el-GR" dirty="0"/>
          </a:p>
        </p:txBody>
      </p:sp>
      <p:sp>
        <p:nvSpPr>
          <p:cNvPr id="4" name="Θέση αριθμού διαφάνειας 3"/>
          <p:cNvSpPr>
            <a:spLocks noGrp="1"/>
          </p:cNvSpPr>
          <p:nvPr>
            <p:ph type="sldNum" sz="quarter" idx="5"/>
          </p:nvPr>
        </p:nvSpPr>
        <p:spPr/>
        <p:txBody>
          <a:bodyPr/>
          <a:lstStyle/>
          <a:p>
            <a:fld id="{90713ABB-1819-4F7F-BF6D-6091FAB320F0}" type="slidenum">
              <a:rPr lang="el-GR" smtClean="0"/>
              <a:t>6</a:t>
            </a:fld>
            <a:endParaRPr lang="el-GR"/>
          </a:p>
        </p:txBody>
      </p:sp>
    </p:spTree>
    <p:extLst>
      <p:ext uri="{BB962C8B-B14F-4D97-AF65-F5344CB8AC3E}">
        <p14:creationId xmlns:p14="http://schemas.microsoft.com/office/powerpoint/2010/main" val="2863786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sz="1200" kern="1200" dirty="0">
                <a:solidFill>
                  <a:schemeClr val="tx1"/>
                </a:solidFill>
                <a:effectLst/>
                <a:latin typeface="+mn-lt"/>
                <a:ea typeface="+mn-ea"/>
                <a:cs typeface="+mn-cs"/>
              </a:rPr>
              <a:t>Όσο για την εμπειρία ενός ενδεικτικού χρήστη, ίσως θα έλεγα απόσπασμα της γνώμης του: «Χάνετε τα φυσικά όρια και πετάτε μέσα σε ένα ατελείωτο σύμπαν. Αισθάνεστε να ξεφεύγετε από την πραγματικότητα σε ένα μέρος όπου υπάρχει ποικιλία αντικειμένων, συναισθημάτων και ατμόσφαιρας. Συναισθήματα και ατμόσφαιρες, επειδή η εναλλαγή των χρωμάτων επηρεάζει τη συναισθηματική κατάσταση του θεατή.»</a:t>
            </a:r>
          </a:p>
          <a:p>
            <a:r>
              <a:rPr lang="el-GR" sz="1200" kern="1200" dirty="0">
                <a:solidFill>
                  <a:schemeClr val="tx1"/>
                </a:solidFill>
                <a:effectLst/>
                <a:latin typeface="+mn-lt"/>
                <a:ea typeface="+mn-ea"/>
                <a:cs typeface="+mn-cs"/>
              </a:rPr>
              <a:t>Πιστεύω ότι αν το </a:t>
            </a:r>
            <a:r>
              <a:rPr lang="en-US" sz="1200" kern="1200" dirty="0" err="1">
                <a:solidFill>
                  <a:schemeClr val="tx1"/>
                </a:solidFill>
                <a:effectLst/>
                <a:latin typeface="+mn-lt"/>
                <a:ea typeface="+mn-ea"/>
                <a:cs typeface="+mn-cs"/>
              </a:rPr>
              <a:t>xplocial</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αναπτυχθεί περαιτέρω τότε θα μπορούσε να έχει μεγάλο μέλλον ως εφαρμογή, ειδικά εάν γίνει </a:t>
            </a:r>
            <a:r>
              <a:rPr lang="en-US" sz="1200" kern="1200" dirty="0">
                <a:solidFill>
                  <a:schemeClr val="tx1"/>
                </a:solidFill>
                <a:effectLst/>
                <a:latin typeface="+mn-lt"/>
                <a:ea typeface="+mn-ea"/>
                <a:cs typeface="+mn-cs"/>
              </a:rPr>
              <a:t>multiplayer.</a:t>
            </a:r>
            <a:r>
              <a:rPr lang="el-GR" sz="1200" kern="1200" dirty="0">
                <a:solidFill>
                  <a:schemeClr val="tx1"/>
                </a:solidFill>
                <a:effectLst/>
                <a:latin typeface="+mn-lt"/>
                <a:ea typeface="+mn-ea"/>
                <a:cs typeface="+mn-cs"/>
              </a:rPr>
              <a:t> Πιστεύω ότι είναι εύκολο τόσο να αυξήσουμε τα εφέ που επηρεάζουν τα σχήματα</a:t>
            </a:r>
            <a:r>
              <a:rPr lang="en-US"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όσο και να πληθύνουμε τα </a:t>
            </a:r>
            <a:r>
              <a:rPr lang="en-US" sz="1200" kern="1200" dirty="0">
                <a:solidFill>
                  <a:schemeClr val="tx1"/>
                </a:solidFill>
                <a:effectLst/>
                <a:latin typeface="+mn-lt"/>
                <a:ea typeface="+mn-ea"/>
                <a:cs typeface="+mn-cs"/>
              </a:rPr>
              <a:t>inputs </a:t>
            </a:r>
            <a:r>
              <a:rPr lang="el-GR" sz="1200" kern="1200" dirty="0">
                <a:solidFill>
                  <a:schemeClr val="tx1"/>
                </a:solidFill>
                <a:effectLst/>
                <a:latin typeface="+mn-lt"/>
                <a:ea typeface="+mn-ea"/>
                <a:cs typeface="+mn-cs"/>
              </a:rPr>
              <a:t>δεδομένων έτσι ώστε το παιχνίδι να κάνει την έννοια της «κοινωνικής παρουσίας» πιο «απτή». Για παράδειγμα μπορούμε να εισάγουμε τεχνολογία αναγνώρισης μελών του σώματος </a:t>
            </a:r>
            <a:r>
              <a:rPr lang="en-US" sz="1200" kern="1200" dirty="0">
                <a:solidFill>
                  <a:schemeClr val="tx1"/>
                </a:solidFill>
                <a:effectLst/>
                <a:latin typeface="+mn-lt"/>
                <a:ea typeface="+mn-ea"/>
                <a:cs typeface="+mn-cs"/>
              </a:rPr>
              <a:t>ml5 </a:t>
            </a:r>
            <a:r>
              <a:rPr lang="el-GR" sz="1200" kern="1200" dirty="0">
                <a:solidFill>
                  <a:schemeClr val="tx1"/>
                </a:solidFill>
                <a:effectLst/>
                <a:latin typeface="+mn-lt"/>
                <a:ea typeface="+mn-ea"/>
                <a:cs typeface="+mn-cs"/>
              </a:rPr>
              <a:t>και να εμπλέξουμε την κάμερα σε περισσότερες εντολές του κώδικα. Επιπρόσθετα, μπορούμε να αυξήσουμε τη </a:t>
            </a:r>
            <a:r>
              <a:rPr lang="el-GR" sz="1200" kern="1200" dirty="0" err="1">
                <a:solidFill>
                  <a:schemeClr val="tx1"/>
                </a:solidFill>
                <a:effectLst/>
                <a:latin typeface="+mn-lt"/>
                <a:ea typeface="+mn-ea"/>
                <a:cs typeface="+mn-cs"/>
              </a:rPr>
              <a:t>συνθετότητα</a:t>
            </a:r>
            <a:r>
              <a:rPr lang="el-GR" sz="1200" kern="1200" dirty="0">
                <a:solidFill>
                  <a:schemeClr val="tx1"/>
                </a:solidFill>
                <a:effectLst/>
                <a:latin typeface="+mn-lt"/>
                <a:ea typeface="+mn-ea"/>
                <a:cs typeface="+mn-cs"/>
              </a:rPr>
              <a:t> κινήσεων και αναπαράστασης σχημάτων για να δώσουμε περισσότερο «χώρο» για κοινωνικούς συμβολισμούς.</a:t>
            </a:r>
            <a:endParaRPr lang="el-GR" dirty="0"/>
          </a:p>
        </p:txBody>
      </p:sp>
      <p:sp>
        <p:nvSpPr>
          <p:cNvPr id="4" name="Θέση αριθμού διαφάνειας 3"/>
          <p:cNvSpPr>
            <a:spLocks noGrp="1"/>
          </p:cNvSpPr>
          <p:nvPr>
            <p:ph type="sldNum" sz="quarter" idx="5"/>
          </p:nvPr>
        </p:nvSpPr>
        <p:spPr/>
        <p:txBody>
          <a:bodyPr/>
          <a:lstStyle/>
          <a:p>
            <a:fld id="{90713ABB-1819-4F7F-BF6D-6091FAB320F0}" type="slidenum">
              <a:rPr lang="el-GR" smtClean="0"/>
              <a:t>7</a:t>
            </a:fld>
            <a:endParaRPr lang="el-GR"/>
          </a:p>
        </p:txBody>
      </p:sp>
    </p:spTree>
    <p:extLst>
      <p:ext uri="{BB962C8B-B14F-4D97-AF65-F5344CB8AC3E}">
        <p14:creationId xmlns:p14="http://schemas.microsoft.com/office/powerpoint/2010/main" val="4005106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90713ABB-1819-4F7F-BF6D-6091FAB320F0}" type="slidenum">
              <a:rPr lang="el-GR" smtClean="0"/>
              <a:t>8</a:t>
            </a:fld>
            <a:endParaRPr lang="el-GR"/>
          </a:p>
        </p:txBody>
      </p:sp>
    </p:spTree>
    <p:extLst>
      <p:ext uri="{BB962C8B-B14F-4D97-AF65-F5344CB8AC3E}">
        <p14:creationId xmlns:p14="http://schemas.microsoft.com/office/powerpoint/2010/main" val="3834927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0897EED-6D36-72F3-E2B0-4A57F3D3EA43}"/>
              </a:ext>
            </a:extLst>
          </p:cNvPr>
          <p:cNvSpPr>
            <a:spLocks noGrp="1"/>
          </p:cNvSpPr>
          <p:nvPr>
            <p:ph type="ctrTitle"/>
          </p:nvPr>
        </p:nvSpPr>
        <p:spPr>
          <a:xfrm>
            <a:off x="1524000" y="1122363"/>
            <a:ext cx="9144000" cy="2387600"/>
          </a:xfrm>
        </p:spPr>
        <p:txBody>
          <a:bodyPr anchor="b"/>
          <a:lstStyle>
            <a:lvl1pPr algn="ctr">
              <a:defRPr sz="6000"/>
            </a:lvl1pPr>
          </a:lstStyle>
          <a:p>
            <a:r>
              <a:rPr lang="el-GR"/>
              <a:t>Κάντε κλικ για να επεξεργαστείτε τον τίτλο υποδείγματος</a:t>
            </a:r>
          </a:p>
        </p:txBody>
      </p:sp>
      <p:sp>
        <p:nvSpPr>
          <p:cNvPr id="3" name="Υπότιτλος 2">
            <a:extLst>
              <a:ext uri="{FF2B5EF4-FFF2-40B4-BE49-F238E27FC236}">
                <a16:creationId xmlns:a16="http://schemas.microsoft.com/office/drawing/2014/main" id="{110C2FEE-AED6-C00C-52E6-203A82D2AC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p>
        </p:txBody>
      </p:sp>
      <p:sp>
        <p:nvSpPr>
          <p:cNvPr id="4" name="Θέση ημερομηνίας 3">
            <a:extLst>
              <a:ext uri="{FF2B5EF4-FFF2-40B4-BE49-F238E27FC236}">
                <a16:creationId xmlns:a16="http://schemas.microsoft.com/office/drawing/2014/main" id="{1B46DBA9-D7AD-6095-074C-356771C64CD3}"/>
              </a:ext>
            </a:extLst>
          </p:cNvPr>
          <p:cNvSpPr>
            <a:spLocks noGrp="1"/>
          </p:cNvSpPr>
          <p:nvPr>
            <p:ph type="dt" sz="half" idx="10"/>
          </p:nvPr>
        </p:nvSpPr>
        <p:spPr/>
        <p:txBody>
          <a:bodyPr/>
          <a:lstStyle/>
          <a:p>
            <a:fld id="{5EFF5AA2-EB73-4ECF-A4F2-2D58447DFD61}" type="datetimeFigureOut">
              <a:rPr lang="el-GR" smtClean="0"/>
              <a:t>30/6/2025</a:t>
            </a:fld>
            <a:endParaRPr lang="el-GR"/>
          </a:p>
        </p:txBody>
      </p:sp>
      <p:sp>
        <p:nvSpPr>
          <p:cNvPr id="5" name="Θέση υποσέλιδου 4">
            <a:extLst>
              <a:ext uri="{FF2B5EF4-FFF2-40B4-BE49-F238E27FC236}">
                <a16:creationId xmlns:a16="http://schemas.microsoft.com/office/drawing/2014/main" id="{133CE4DA-CA83-45F9-5795-38C9AE5BD894}"/>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10709FC4-3062-207B-3A67-E13D48EB03AC}"/>
              </a:ext>
            </a:extLst>
          </p:cNvPr>
          <p:cNvSpPr>
            <a:spLocks noGrp="1"/>
          </p:cNvSpPr>
          <p:nvPr>
            <p:ph type="sldNum" sz="quarter" idx="12"/>
          </p:nvPr>
        </p:nvSpPr>
        <p:spPr/>
        <p:txBody>
          <a:bodyPr/>
          <a:lstStyle/>
          <a:p>
            <a:fld id="{68AFBD7D-8B55-45F8-B2A2-43E4E783FEB5}" type="slidenum">
              <a:rPr lang="el-GR" smtClean="0"/>
              <a:t>‹#›</a:t>
            </a:fld>
            <a:endParaRPr lang="el-GR"/>
          </a:p>
        </p:txBody>
      </p:sp>
    </p:spTree>
    <p:extLst>
      <p:ext uri="{BB962C8B-B14F-4D97-AF65-F5344CB8AC3E}">
        <p14:creationId xmlns:p14="http://schemas.microsoft.com/office/powerpoint/2010/main" val="37222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2352506-5031-ED8A-F3CD-4282CCB1D688}"/>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CE1812B2-5D7F-3778-B7AD-1AF840D604C2}"/>
              </a:ext>
            </a:extLst>
          </p:cNvPr>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B3ABDD54-1AD5-D024-8DD6-3A2106A7224D}"/>
              </a:ext>
            </a:extLst>
          </p:cNvPr>
          <p:cNvSpPr>
            <a:spLocks noGrp="1"/>
          </p:cNvSpPr>
          <p:nvPr>
            <p:ph type="dt" sz="half" idx="10"/>
          </p:nvPr>
        </p:nvSpPr>
        <p:spPr/>
        <p:txBody>
          <a:bodyPr/>
          <a:lstStyle/>
          <a:p>
            <a:fld id="{5EFF5AA2-EB73-4ECF-A4F2-2D58447DFD61}" type="datetimeFigureOut">
              <a:rPr lang="el-GR" smtClean="0"/>
              <a:t>30/6/2025</a:t>
            </a:fld>
            <a:endParaRPr lang="el-GR"/>
          </a:p>
        </p:txBody>
      </p:sp>
      <p:sp>
        <p:nvSpPr>
          <p:cNvPr id="5" name="Θέση υποσέλιδου 4">
            <a:extLst>
              <a:ext uri="{FF2B5EF4-FFF2-40B4-BE49-F238E27FC236}">
                <a16:creationId xmlns:a16="http://schemas.microsoft.com/office/drawing/2014/main" id="{772E291A-EC18-CC72-8F2F-2C6258C1D3AE}"/>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2CE98ED5-E5AC-5951-13D0-A8DCC3BD7705}"/>
              </a:ext>
            </a:extLst>
          </p:cNvPr>
          <p:cNvSpPr>
            <a:spLocks noGrp="1"/>
          </p:cNvSpPr>
          <p:nvPr>
            <p:ph type="sldNum" sz="quarter" idx="12"/>
          </p:nvPr>
        </p:nvSpPr>
        <p:spPr/>
        <p:txBody>
          <a:bodyPr/>
          <a:lstStyle/>
          <a:p>
            <a:fld id="{68AFBD7D-8B55-45F8-B2A2-43E4E783FEB5}" type="slidenum">
              <a:rPr lang="el-GR" smtClean="0"/>
              <a:t>‹#›</a:t>
            </a:fld>
            <a:endParaRPr lang="el-GR"/>
          </a:p>
        </p:txBody>
      </p:sp>
    </p:spTree>
    <p:extLst>
      <p:ext uri="{BB962C8B-B14F-4D97-AF65-F5344CB8AC3E}">
        <p14:creationId xmlns:p14="http://schemas.microsoft.com/office/powerpoint/2010/main" val="699289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a:extLst>
              <a:ext uri="{FF2B5EF4-FFF2-40B4-BE49-F238E27FC236}">
                <a16:creationId xmlns:a16="http://schemas.microsoft.com/office/drawing/2014/main" id="{C88EAAA1-56AB-3FAC-43F4-CC4BF19D9414}"/>
              </a:ext>
            </a:extLst>
          </p:cNvPr>
          <p:cNvSpPr>
            <a:spLocks noGrp="1"/>
          </p:cNvSpPr>
          <p:nvPr>
            <p:ph type="title" orient="vert"/>
          </p:nvPr>
        </p:nvSpPr>
        <p:spPr>
          <a:xfrm>
            <a:off x="8724900" y="365125"/>
            <a:ext cx="2628900" cy="5811838"/>
          </a:xfrm>
        </p:spPr>
        <p:txBody>
          <a:bodyPr vert="eaVert"/>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9AB20A4B-7638-DF97-2353-2A0E7DD233D5}"/>
              </a:ext>
            </a:extLst>
          </p:cNvPr>
          <p:cNvSpPr>
            <a:spLocks noGrp="1"/>
          </p:cNvSpPr>
          <p:nvPr>
            <p:ph type="body" orient="vert" idx="1"/>
          </p:nvPr>
        </p:nvSpPr>
        <p:spPr>
          <a:xfrm>
            <a:off x="838200" y="365125"/>
            <a:ext cx="7734300" cy="5811838"/>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741FFCED-8B90-B50B-A181-3DEB4E409159}"/>
              </a:ext>
            </a:extLst>
          </p:cNvPr>
          <p:cNvSpPr>
            <a:spLocks noGrp="1"/>
          </p:cNvSpPr>
          <p:nvPr>
            <p:ph type="dt" sz="half" idx="10"/>
          </p:nvPr>
        </p:nvSpPr>
        <p:spPr/>
        <p:txBody>
          <a:bodyPr/>
          <a:lstStyle/>
          <a:p>
            <a:fld id="{5EFF5AA2-EB73-4ECF-A4F2-2D58447DFD61}" type="datetimeFigureOut">
              <a:rPr lang="el-GR" smtClean="0"/>
              <a:t>30/6/2025</a:t>
            </a:fld>
            <a:endParaRPr lang="el-GR"/>
          </a:p>
        </p:txBody>
      </p:sp>
      <p:sp>
        <p:nvSpPr>
          <p:cNvPr id="5" name="Θέση υποσέλιδου 4">
            <a:extLst>
              <a:ext uri="{FF2B5EF4-FFF2-40B4-BE49-F238E27FC236}">
                <a16:creationId xmlns:a16="http://schemas.microsoft.com/office/drawing/2014/main" id="{25BCF373-4F3F-3846-37EB-C3799E4B84C9}"/>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1B1F0CE1-E48A-346A-8E21-AE2E96A8497F}"/>
              </a:ext>
            </a:extLst>
          </p:cNvPr>
          <p:cNvSpPr>
            <a:spLocks noGrp="1"/>
          </p:cNvSpPr>
          <p:nvPr>
            <p:ph type="sldNum" sz="quarter" idx="12"/>
          </p:nvPr>
        </p:nvSpPr>
        <p:spPr/>
        <p:txBody>
          <a:bodyPr/>
          <a:lstStyle/>
          <a:p>
            <a:fld id="{68AFBD7D-8B55-45F8-B2A2-43E4E783FEB5}" type="slidenum">
              <a:rPr lang="el-GR" smtClean="0"/>
              <a:t>‹#›</a:t>
            </a:fld>
            <a:endParaRPr lang="el-GR"/>
          </a:p>
        </p:txBody>
      </p:sp>
    </p:spTree>
    <p:extLst>
      <p:ext uri="{BB962C8B-B14F-4D97-AF65-F5344CB8AC3E}">
        <p14:creationId xmlns:p14="http://schemas.microsoft.com/office/powerpoint/2010/main" val="3310390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B061E33-B0D8-9706-13AA-7030DC7753D1}"/>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D66A4F65-B3A9-C71A-08E3-868BB8043799}"/>
              </a:ext>
            </a:extLst>
          </p:cNvPr>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FBA968F8-D9D7-2DB1-398E-26DB3AAEDADA}"/>
              </a:ext>
            </a:extLst>
          </p:cNvPr>
          <p:cNvSpPr>
            <a:spLocks noGrp="1"/>
          </p:cNvSpPr>
          <p:nvPr>
            <p:ph type="dt" sz="half" idx="10"/>
          </p:nvPr>
        </p:nvSpPr>
        <p:spPr/>
        <p:txBody>
          <a:bodyPr/>
          <a:lstStyle/>
          <a:p>
            <a:fld id="{5EFF5AA2-EB73-4ECF-A4F2-2D58447DFD61}" type="datetimeFigureOut">
              <a:rPr lang="el-GR" smtClean="0"/>
              <a:t>30/6/2025</a:t>
            </a:fld>
            <a:endParaRPr lang="el-GR"/>
          </a:p>
        </p:txBody>
      </p:sp>
      <p:sp>
        <p:nvSpPr>
          <p:cNvPr id="5" name="Θέση υποσέλιδου 4">
            <a:extLst>
              <a:ext uri="{FF2B5EF4-FFF2-40B4-BE49-F238E27FC236}">
                <a16:creationId xmlns:a16="http://schemas.microsoft.com/office/drawing/2014/main" id="{E2179A28-E408-0CA1-36EE-8C27A6C85FBF}"/>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B878264A-8FF0-F13F-2CF0-0B7B77EE5364}"/>
              </a:ext>
            </a:extLst>
          </p:cNvPr>
          <p:cNvSpPr>
            <a:spLocks noGrp="1"/>
          </p:cNvSpPr>
          <p:nvPr>
            <p:ph type="sldNum" sz="quarter" idx="12"/>
          </p:nvPr>
        </p:nvSpPr>
        <p:spPr/>
        <p:txBody>
          <a:bodyPr/>
          <a:lstStyle/>
          <a:p>
            <a:fld id="{68AFBD7D-8B55-45F8-B2A2-43E4E783FEB5}" type="slidenum">
              <a:rPr lang="el-GR" smtClean="0"/>
              <a:t>‹#›</a:t>
            </a:fld>
            <a:endParaRPr lang="el-GR"/>
          </a:p>
        </p:txBody>
      </p:sp>
    </p:spTree>
    <p:extLst>
      <p:ext uri="{BB962C8B-B14F-4D97-AF65-F5344CB8AC3E}">
        <p14:creationId xmlns:p14="http://schemas.microsoft.com/office/powerpoint/2010/main" val="1951995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3D947AE-880D-9989-3B56-7429B61D2BC5}"/>
              </a:ext>
            </a:extLst>
          </p:cNvPr>
          <p:cNvSpPr>
            <a:spLocks noGrp="1"/>
          </p:cNvSpPr>
          <p:nvPr>
            <p:ph type="title"/>
          </p:nvPr>
        </p:nvSpPr>
        <p:spPr>
          <a:xfrm>
            <a:off x="831850" y="1709738"/>
            <a:ext cx="10515600" cy="2852737"/>
          </a:xfrm>
        </p:spPr>
        <p:txBody>
          <a:bodyPr anchor="b"/>
          <a:lstStyle>
            <a:lvl1pPr>
              <a:defRPr sz="6000"/>
            </a:lvl1p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55EDE19A-97CA-F177-641B-1B2E51BF3B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Στυλ κειμένου υποδείγματος</a:t>
            </a:r>
          </a:p>
        </p:txBody>
      </p:sp>
      <p:sp>
        <p:nvSpPr>
          <p:cNvPr id="4" name="Θέση ημερομηνίας 3">
            <a:extLst>
              <a:ext uri="{FF2B5EF4-FFF2-40B4-BE49-F238E27FC236}">
                <a16:creationId xmlns:a16="http://schemas.microsoft.com/office/drawing/2014/main" id="{E6ABB6F9-9C41-242E-D030-B792C86F5926}"/>
              </a:ext>
            </a:extLst>
          </p:cNvPr>
          <p:cNvSpPr>
            <a:spLocks noGrp="1"/>
          </p:cNvSpPr>
          <p:nvPr>
            <p:ph type="dt" sz="half" idx="10"/>
          </p:nvPr>
        </p:nvSpPr>
        <p:spPr/>
        <p:txBody>
          <a:bodyPr/>
          <a:lstStyle/>
          <a:p>
            <a:fld id="{5EFF5AA2-EB73-4ECF-A4F2-2D58447DFD61}" type="datetimeFigureOut">
              <a:rPr lang="el-GR" smtClean="0"/>
              <a:t>30/6/2025</a:t>
            </a:fld>
            <a:endParaRPr lang="el-GR"/>
          </a:p>
        </p:txBody>
      </p:sp>
      <p:sp>
        <p:nvSpPr>
          <p:cNvPr id="5" name="Θέση υποσέλιδου 4">
            <a:extLst>
              <a:ext uri="{FF2B5EF4-FFF2-40B4-BE49-F238E27FC236}">
                <a16:creationId xmlns:a16="http://schemas.microsoft.com/office/drawing/2014/main" id="{17E92040-16E5-7D19-7428-404B0E16DB2F}"/>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2E10FD2E-43D6-66E3-B4C2-60D7AA76A780}"/>
              </a:ext>
            </a:extLst>
          </p:cNvPr>
          <p:cNvSpPr>
            <a:spLocks noGrp="1"/>
          </p:cNvSpPr>
          <p:nvPr>
            <p:ph type="sldNum" sz="quarter" idx="12"/>
          </p:nvPr>
        </p:nvSpPr>
        <p:spPr/>
        <p:txBody>
          <a:bodyPr/>
          <a:lstStyle/>
          <a:p>
            <a:fld id="{68AFBD7D-8B55-45F8-B2A2-43E4E783FEB5}" type="slidenum">
              <a:rPr lang="el-GR" smtClean="0"/>
              <a:t>‹#›</a:t>
            </a:fld>
            <a:endParaRPr lang="el-GR"/>
          </a:p>
        </p:txBody>
      </p:sp>
    </p:spTree>
    <p:extLst>
      <p:ext uri="{BB962C8B-B14F-4D97-AF65-F5344CB8AC3E}">
        <p14:creationId xmlns:p14="http://schemas.microsoft.com/office/powerpoint/2010/main" val="1105146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61C3B1B-D684-405C-94F2-4D898301EE00}"/>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91A9E245-86D3-5B1A-F872-C45051FA6D1A}"/>
              </a:ext>
            </a:extLst>
          </p:cNvPr>
          <p:cNvSpPr>
            <a:spLocks noGrp="1"/>
          </p:cNvSpPr>
          <p:nvPr>
            <p:ph sz="half" idx="1"/>
          </p:nvPr>
        </p:nvSpPr>
        <p:spPr>
          <a:xfrm>
            <a:off x="838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περιεχομένου 3">
            <a:extLst>
              <a:ext uri="{FF2B5EF4-FFF2-40B4-BE49-F238E27FC236}">
                <a16:creationId xmlns:a16="http://schemas.microsoft.com/office/drawing/2014/main" id="{EB6B4850-66B7-ECFB-9DD0-837DE1531CF0}"/>
              </a:ext>
            </a:extLst>
          </p:cNvPr>
          <p:cNvSpPr>
            <a:spLocks noGrp="1"/>
          </p:cNvSpPr>
          <p:nvPr>
            <p:ph sz="half" idx="2"/>
          </p:nvPr>
        </p:nvSpPr>
        <p:spPr>
          <a:xfrm>
            <a:off x="6172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ημερομηνίας 4">
            <a:extLst>
              <a:ext uri="{FF2B5EF4-FFF2-40B4-BE49-F238E27FC236}">
                <a16:creationId xmlns:a16="http://schemas.microsoft.com/office/drawing/2014/main" id="{7DD6B1AB-1BCB-D786-FC01-50991C01ABE4}"/>
              </a:ext>
            </a:extLst>
          </p:cNvPr>
          <p:cNvSpPr>
            <a:spLocks noGrp="1"/>
          </p:cNvSpPr>
          <p:nvPr>
            <p:ph type="dt" sz="half" idx="10"/>
          </p:nvPr>
        </p:nvSpPr>
        <p:spPr/>
        <p:txBody>
          <a:bodyPr/>
          <a:lstStyle/>
          <a:p>
            <a:fld id="{5EFF5AA2-EB73-4ECF-A4F2-2D58447DFD61}" type="datetimeFigureOut">
              <a:rPr lang="el-GR" smtClean="0"/>
              <a:t>30/6/2025</a:t>
            </a:fld>
            <a:endParaRPr lang="el-GR"/>
          </a:p>
        </p:txBody>
      </p:sp>
      <p:sp>
        <p:nvSpPr>
          <p:cNvPr id="6" name="Θέση υποσέλιδου 5">
            <a:extLst>
              <a:ext uri="{FF2B5EF4-FFF2-40B4-BE49-F238E27FC236}">
                <a16:creationId xmlns:a16="http://schemas.microsoft.com/office/drawing/2014/main" id="{943B81E2-0B92-2243-FB84-A9C59D9643DF}"/>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2B0B2D8F-729F-AF82-268E-C0D1B7A2C4D6}"/>
              </a:ext>
            </a:extLst>
          </p:cNvPr>
          <p:cNvSpPr>
            <a:spLocks noGrp="1"/>
          </p:cNvSpPr>
          <p:nvPr>
            <p:ph type="sldNum" sz="quarter" idx="12"/>
          </p:nvPr>
        </p:nvSpPr>
        <p:spPr/>
        <p:txBody>
          <a:bodyPr/>
          <a:lstStyle/>
          <a:p>
            <a:fld id="{68AFBD7D-8B55-45F8-B2A2-43E4E783FEB5}" type="slidenum">
              <a:rPr lang="el-GR" smtClean="0"/>
              <a:t>‹#›</a:t>
            </a:fld>
            <a:endParaRPr lang="el-GR"/>
          </a:p>
        </p:txBody>
      </p:sp>
    </p:spTree>
    <p:extLst>
      <p:ext uri="{BB962C8B-B14F-4D97-AF65-F5344CB8AC3E}">
        <p14:creationId xmlns:p14="http://schemas.microsoft.com/office/powerpoint/2010/main" val="2161408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DD89D14-86A2-00FC-EAB7-CEA60784DB45}"/>
              </a:ext>
            </a:extLst>
          </p:cNvPr>
          <p:cNvSpPr>
            <a:spLocks noGrp="1"/>
          </p:cNvSpPr>
          <p:nvPr>
            <p:ph type="title"/>
          </p:nvPr>
        </p:nvSpPr>
        <p:spPr>
          <a:xfrm>
            <a:off x="839788" y="365125"/>
            <a:ext cx="10515600" cy="1325563"/>
          </a:xfrm>
        </p:spPr>
        <p:txBody>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21F47F71-AB26-7054-8EF3-D1095326F8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Θέση περιεχομένου 3">
            <a:extLst>
              <a:ext uri="{FF2B5EF4-FFF2-40B4-BE49-F238E27FC236}">
                <a16:creationId xmlns:a16="http://schemas.microsoft.com/office/drawing/2014/main" id="{9715BB95-FECD-3E1C-C6B4-A0EF9DAE2103}"/>
              </a:ext>
            </a:extLst>
          </p:cNvPr>
          <p:cNvSpPr>
            <a:spLocks noGrp="1"/>
          </p:cNvSpPr>
          <p:nvPr>
            <p:ph sz="half" idx="2"/>
          </p:nvPr>
        </p:nvSpPr>
        <p:spPr>
          <a:xfrm>
            <a:off x="839788" y="2505075"/>
            <a:ext cx="5157787"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κειμένου 4">
            <a:extLst>
              <a:ext uri="{FF2B5EF4-FFF2-40B4-BE49-F238E27FC236}">
                <a16:creationId xmlns:a16="http://schemas.microsoft.com/office/drawing/2014/main" id="{CD93AEA8-E396-C9A2-1E74-D4AAE77217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Θέση περιεχομένου 5">
            <a:extLst>
              <a:ext uri="{FF2B5EF4-FFF2-40B4-BE49-F238E27FC236}">
                <a16:creationId xmlns:a16="http://schemas.microsoft.com/office/drawing/2014/main" id="{8179C1B2-9318-DFBC-CB87-C48B5C75A97A}"/>
              </a:ext>
            </a:extLst>
          </p:cNvPr>
          <p:cNvSpPr>
            <a:spLocks noGrp="1"/>
          </p:cNvSpPr>
          <p:nvPr>
            <p:ph sz="quarter" idx="4"/>
          </p:nvPr>
        </p:nvSpPr>
        <p:spPr>
          <a:xfrm>
            <a:off x="6172200" y="2505075"/>
            <a:ext cx="5183188"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7" name="Θέση ημερομηνίας 6">
            <a:extLst>
              <a:ext uri="{FF2B5EF4-FFF2-40B4-BE49-F238E27FC236}">
                <a16:creationId xmlns:a16="http://schemas.microsoft.com/office/drawing/2014/main" id="{C88B8C8E-5332-8D06-86AE-0DF5ED3EDE60}"/>
              </a:ext>
            </a:extLst>
          </p:cNvPr>
          <p:cNvSpPr>
            <a:spLocks noGrp="1"/>
          </p:cNvSpPr>
          <p:nvPr>
            <p:ph type="dt" sz="half" idx="10"/>
          </p:nvPr>
        </p:nvSpPr>
        <p:spPr/>
        <p:txBody>
          <a:bodyPr/>
          <a:lstStyle/>
          <a:p>
            <a:fld id="{5EFF5AA2-EB73-4ECF-A4F2-2D58447DFD61}" type="datetimeFigureOut">
              <a:rPr lang="el-GR" smtClean="0"/>
              <a:t>30/6/2025</a:t>
            </a:fld>
            <a:endParaRPr lang="el-GR"/>
          </a:p>
        </p:txBody>
      </p:sp>
      <p:sp>
        <p:nvSpPr>
          <p:cNvPr id="8" name="Θέση υποσέλιδου 7">
            <a:extLst>
              <a:ext uri="{FF2B5EF4-FFF2-40B4-BE49-F238E27FC236}">
                <a16:creationId xmlns:a16="http://schemas.microsoft.com/office/drawing/2014/main" id="{8065CCBA-7D0A-2C26-0A45-B265B38144CB}"/>
              </a:ext>
            </a:extLst>
          </p:cNvPr>
          <p:cNvSpPr>
            <a:spLocks noGrp="1"/>
          </p:cNvSpPr>
          <p:nvPr>
            <p:ph type="ftr" sz="quarter" idx="11"/>
          </p:nvPr>
        </p:nvSpPr>
        <p:spPr/>
        <p:txBody>
          <a:bodyPr/>
          <a:lstStyle/>
          <a:p>
            <a:endParaRPr lang="el-GR"/>
          </a:p>
        </p:txBody>
      </p:sp>
      <p:sp>
        <p:nvSpPr>
          <p:cNvPr id="9" name="Θέση αριθμού διαφάνειας 8">
            <a:extLst>
              <a:ext uri="{FF2B5EF4-FFF2-40B4-BE49-F238E27FC236}">
                <a16:creationId xmlns:a16="http://schemas.microsoft.com/office/drawing/2014/main" id="{5368A5FD-D634-D6C4-178C-848A6FA168C7}"/>
              </a:ext>
            </a:extLst>
          </p:cNvPr>
          <p:cNvSpPr>
            <a:spLocks noGrp="1"/>
          </p:cNvSpPr>
          <p:nvPr>
            <p:ph type="sldNum" sz="quarter" idx="12"/>
          </p:nvPr>
        </p:nvSpPr>
        <p:spPr/>
        <p:txBody>
          <a:bodyPr/>
          <a:lstStyle/>
          <a:p>
            <a:fld id="{68AFBD7D-8B55-45F8-B2A2-43E4E783FEB5}" type="slidenum">
              <a:rPr lang="el-GR" smtClean="0"/>
              <a:t>‹#›</a:t>
            </a:fld>
            <a:endParaRPr lang="el-GR"/>
          </a:p>
        </p:txBody>
      </p:sp>
    </p:spTree>
    <p:extLst>
      <p:ext uri="{BB962C8B-B14F-4D97-AF65-F5344CB8AC3E}">
        <p14:creationId xmlns:p14="http://schemas.microsoft.com/office/powerpoint/2010/main" val="778527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EB8AC45-1BE4-75F3-4440-BF3000E59B28}"/>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ημερομηνίας 2">
            <a:extLst>
              <a:ext uri="{FF2B5EF4-FFF2-40B4-BE49-F238E27FC236}">
                <a16:creationId xmlns:a16="http://schemas.microsoft.com/office/drawing/2014/main" id="{FB7194DE-855D-9B0B-6520-B9D408173028}"/>
              </a:ext>
            </a:extLst>
          </p:cNvPr>
          <p:cNvSpPr>
            <a:spLocks noGrp="1"/>
          </p:cNvSpPr>
          <p:nvPr>
            <p:ph type="dt" sz="half" idx="10"/>
          </p:nvPr>
        </p:nvSpPr>
        <p:spPr/>
        <p:txBody>
          <a:bodyPr/>
          <a:lstStyle/>
          <a:p>
            <a:fld id="{5EFF5AA2-EB73-4ECF-A4F2-2D58447DFD61}" type="datetimeFigureOut">
              <a:rPr lang="el-GR" smtClean="0"/>
              <a:t>30/6/2025</a:t>
            </a:fld>
            <a:endParaRPr lang="el-GR"/>
          </a:p>
        </p:txBody>
      </p:sp>
      <p:sp>
        <p:nvSpPr>
          <p:cNvPr id="4" name="Θέση υποσέλιδου 3">
            <a:extLst>
              <a:ext uri="{FF2B5EF4-FFF2-40B4-BE49-F238E27FC236}">
                <a16:creationId xmlns:a16="http://schemas.microsoft.com/office/drawing/2014/main" id="{42B4C97D-1E10-D0FA-84B9-A845B1A41AF1}"/>
              </a:ext>
            </a:extLst>
          </p:cNvPr>
          <p:cNvSpPr>
            <a:spLocks noGrp="1"/>
          </p:cNvSpPr>
          <p:nvPr>
            <p:ph type="ftr" sz="quarter" idx="11"/>
          </p:nvPr>
        </p:nvSpPr>
        <p:spPr/>
        <p:txBody>
          <a:bodyPr/>
          <a:lstStyle/>
          <a:p>
            <a:endParaRPr lang="el-GR"/>
          </a:p>
        </p:txBody>
      </p:sp>
      <p:sp>
        <p:nvSpPr>
          <p:cNvPr id="5" name="Θέση αριθμού διαφάνειας 4">
            <a:extLst>
              <a:ext uri="{FF2B5EF4-FFF2-40B4-BE49-F238E27FC236}">
                <a16:creationId xmlns:a16="http://schemas.microsoft.com/office/drawing/2014/main" id="{6BA05854-F286-7B57-5190-8C24FCD227E3}"/>
              </a:ext>
            </a:extLst>
          </p:cNvPr>
          <p:cNvSpPr>
            <a:spLocks noGrp="1"/>
          </p:cNvSpPr>
          <p:nvPr>
            <p:ph type="sldNum" sz="quarter" idx="12"/>
          </p:nvPr>
        </p:nvSpPr>
        <p:spPr/>
        <p:txBody>
          <a:bodyPr/>
          <a:lstStyle/>
          <a:p>
            <a:fld id="{68AFBD7D-8B55-45F8-B2A2-43E4E783FEB5}" type="slidenum">
              <a:rPr lang="el-GR" smtClean="0"/>
              <a:t>‹#›</a:t>
            </a:fld>
            <a:endParaRPr lang="el-GR"/>
          </a:p>
        </p:txBody>
      </p:sp>
    </p:spTree>
    <p:extLst>
      <p:ext uri="{BB962C8B-B14F-4D97-AF65-F5344CB8AC3E}">
        <p14:creationId xmlns:p14="http://schemas.microsoft.com/office/powerpoint/2010/main" val="3142038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9D86E1F8-84A0-CA00-A702-5111CA99ED91}"/>
              </a:ext>
            </a:extLst>
          </p:cNvPr>
          <p:cNvSpPr>
            <a:spLocks noGrp="1"/>
          </p:cNvSpPr>
          <p:nvPr>
            <p:ph type="dt" sz="half" idx="10"/>
          </p:nvPr>
        </p:nvSpPr>
        <p:spPr/>
        <p:txBody>
          <a:bodyPr/>
          <a:lstStyle/>
          <a:p>
            <a:fld id="{5EFF5AA2-EB73-4ECF-A4F2-2D58447DFD61}" type="datetimeFigureOut">
              <a:rPr lang="el-GR" smtClean="0"/>
              <a:t>30/6/2025</a:t>
            </a:fld>
            <a:endParaRPr lang="el-GR"/>
          </a:p>
        </p:txBody>
      </p:sp>
      <p:sp>
        <p:nvSpPr>
          <p:cNvPr id="3" name="Θέση υποσέλιδου 2">
            <a:extLst>
              <a:ext uri="{FF2B5EF4-FFF2-40B4-BE49-F238E27FC236}">
                <a16:creationId xmlns:a16="http://schemas.microsoft.com/office/drawing/2014/main" id="{403905E0-2DF4-1F6D-0B3A-603B98B01C09}"/>
              </a:ext>
            </a:extLst>
          </p:cNvPr>
          <p:cNvSpPr>
            <a:spLocks noGrp="1"/>
          </p:cNvSpPr>
          <p:nvPr>
            <p:ph type="ftr" sz="quarter" idx="11"/>
          </p:nvPr>
        </p:nvSpPr>
        <p:spPr/>
        <p:txBody>
          <a:bodyPr/>
          <a:lstStyle/>
          <a:p>
            <a:endParaRPr lang="el-GR"/>
          </a:p>
        </p:txBody>
      </p:sp>
      <p:sp>
        <p:nvSpPr>
          <p:cNvPr id="4" name="Θέση αριθμού διαφάνειας 3">
            <a:extLst>
              <a:ext uri="{FF2B5EF4-FFF2-40B4-BE49-F238E27FC236}">
                <a16:creationId xmlns:a16="http://schemas.microsoft.com/office/drawing/2014/main" id="{86EA3ED6-E3DD-FB43-6546-A612E11A80B7}"/>
              </a:ext>
            </a:extLst>
          </p:cNvPr>
          <p:cNvSpPr>
            <a:spLocks noGrp="1"/>
          </p:cNvSpPr>
          <p:nvPr>
            <p:ph type="sldNum" sz="quarter" idx="12"/>
          </p:nvPr>
        </p:nvSpPr>
        <p:spPr/>
        <p:txBody>
          <a:bodyPr/>
          <a:lstStyle/>
          <a:p>
            <a:fld id="{68AFBD7D-8B55-45F8-B2A2-43E4E783FEB5}" type="slidenum">
              <a:rPr lang="el-GR" smtClean="0"/>
              <a:t>‹#›</a:t>
            </a:fld>
            <a:endParaRPr lang="el-GR"/>
          </a:p>
        </p:txBody>
      </p:sp>
    </p:spTree>
    <p:extLst>
      <p:ext uri="{BB962C8B-B14F-4D97-AF65-F5344CB8AC3E}">
        <p14:creationId xmlns:p14="http://schemas.microsoft.com/office/powerpoint/2010/main" val="3202898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D1F189C-5116-B3F0-A0B3-D9B2AEE5A050}"/>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B1D226E9-E5BF-40C6-1F3E-9BEDA39EE6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κειμένου 3">
            <a:extLst>
              <a:ext uri="{FF2B5EF4-FFF2-40B4-BE49-F238E27FC236}">
                <a16:creationId xmlns:a16="http://schemas.microsoft.com/office/drawing/2014/main" id="{3D7462BA-68A3-670C-6F08-4B0B9671B3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05B86F4B-5E6A-57AF-31C8-C6A390EA69E9}"/>
              </a:ext>
            </a:extLst>
          </p:cNvPr>
          <p:cNvSpPr>
            <a:spLocks noGrp="1"/>
          </p:cNvSpPr>
          <p:nvPr>
            <p:ph type="dt" sz="half" idx="10"/>
          </p:nvPr>
        </p:nvSpPr>
        <p:spPr/>
        <p:txBody>
          <a:bodyPr/>
          <a:lstStyle/>
          <a:p>
            <a:fld id="{5EFF5AA2-EB73-4ECF-A4F2-2D58447DFD61}" type="datetimeFigureOut">
              <a:rPr lang="el-GR" smtClean="0"/>
              <a:t>30/6/2025</a:t>
            </a:fld>
            <a:endParaRPr lang="el-GR"/>
          </a:p>
        </p:txBody>
      </p:sp>
      <p:sp>
        <p:nvSpPr>
          <p:cNvPr id="6" name="Θέση υποσέλιδου 5">
            <a:extLst>
              <a:ext uri="{FF2B5EF4-FFF2-40B4-BE49-F238E27FC236}">
                <a16:creationId xmlns:a16="http://schemas.microsoft.com/office/drawing/2014/main" id="{AE85D28B-B31F-9632-0B5E-45A2403471A0}"/>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3A336896-476C-1D3E-BC9C-0A0428E49AD2}"/>
              </a:ext>
            </a:extLst>
          </p:cNvPr>
          <p:cNvSpPr>
            <a:spLocks noGrp="1"/>
          </p:cNvSpPr>
          <p:nvPr>
            <p:ph type="sldNum" sz="quarter" idx="12"/>
          </p:nvPr>
        </p:nvSpPr>
        <p:spPr/>
        <p:txBody>
          <a:bodyPr/>
          <a:lstStyle/>
          <a:p>
            <a:fld id="{68AFBD7D-8B55-45F8-B2A2-43E4E783FEB5}" type="slidenum">
              <a:rPr lang="el-GR" smtClean="0"/>
              <a:t>‹#›</a:t>
            </a:fld>
            <a:endParaRPr lang="el-GR"/>
          </a:p>
        </p:txBody>
      </p:sp>
    </p:spTree>
    <p:extLst>
      <p:ext uri="{BB962C8B-B14F-4D97-AF65-F5344CB8AC3E}">
        <p14:creationId xmlns:p14="http://schemas.microsoft.com/office/powerpoint/2010/main" val="3307643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11CAB7E-31E3-1A82-EC72-72B9E61BB85C}"/>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εικόνας 2">
            <a:extLst>
              <a:ext uri="{FF2B5EF4-FFF2-40B4-BE49-F238E27FC236}">
                <a16:creationId xmlns:a16="http://schemas.microsoft.com/office/drawing/2014/main" id="{C806E06D-BC18-5DE5-72EE-9EAA532428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Θέση κειμένου 3">
            <a:extLst>
              <a:ext uri="{FF2B5EF4-FFF2-40B4-BE49-F238E27FC236}">
                <a16:creationId xmlns:a16="http://schemas.microsoft.com/office/drawing/2014/main" id="{5FDD1303-2563-FB9D-9942-942C3DA3D5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96E64ED8-436C-FA8F-B8C9-E90F7AA9A43A}"/>
              </a:ext>
            </a:extLst>
          </p:cNvPr>
          <p:cNvSpPr>
            <a:spLocks noGrp="1"/>
          </p:cNvSpPr>
          <p:nvPr>
            <p:ph type="dt" sz="half" idx="10"/>
          </p:nvPr>
        </p:nvSpPr>
        <p:spPr/>
        <p:txBody>
          <a:bodyPr/>
          <a:lstStyle/>
          <a:p>
            <a:fld id="{5EFF5AA2-EB73-4ECF-A4F2-2D58447DFD61}" type="datetimeFigureOut">
              <a:rPr lang="el-GR" smtClean="0"/>
              <a:t>30/6/2025</a:t>
            </a:fld>
            <a:endParaRPr lang="el-GR"/>
          </a:p>
        </p:txBody>
      </p:sp>
      <p:sp>
        <p:nvSpPr>
          <p:cNvPr id="6" name="Θέση υποσέλιδου 5">
            <a:extLst>
              <a:ext uri="{FF2B5EF4-FFF2-40B4-BE49-F238E27FC236}">
                <a16:creationId xmlns:a16="http://schemas.microsoft.com/office/drawing/2014/main" id="{53D8F1AC-BA64-4582-5A3E-AABDDE019D4B}"/>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77795A0A-9DAE-0C15-EABC-274532FF00B4}"/>
              </a:ext>
            </a:extLst>
          </p:cNvPr>
          <p:cNvSpPr>
            <a:spLocks noGrp="1"/>
          </p:cNvSpPr>
          <p:nvPr>
            <p:ph type="sldNum" sz="quarter" idx="12"/>
          </p:nvPr>
        </p:nvSpPr>
        <p:spPr/>
        <p:txBody>
          <a:bodyPr/>
          <a:lstStyle/>
          <a:p>
            <a:fld id="{68AFBD7D-8B55-45F8-B2A2-43E4E783FEB5}" type="slidenum">
              <a:rPr lang="el-GR" smtClean="0"/>
              <a:t>‹#›</a:t>
            </a:fld>
            <a:endParaRPr lang="el-GR"/>
          </a:p>
        </p:txBody>
      </p:sp>
    </p:spTree>
    <p:extLst>
      <p:ext uri="{BB962C8B-B14F-4D97-AF65-F5344CB8AC3E}">
        <p14:creationId xmlns:p14="http://schemas.microsoft.com/office/powerpoint/2010/main" val="3140671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a:extLst>
              <a:ext uri="{FF2B5EF4-FFF2-40B4-BE49-F238E27FC236}">
                <a16:creationId xmlns:a16="http://schemas.microsoft.com/office/drawing/2014/main" id="{6CA5A741-6D2F-C415-24C4-D49CDCEDF2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683BC76F-7792-720B-8F85-F91B91D0CF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3A844CD1-E1B6-3C30-2871-9B06C12AA1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F5AA2-EB73-4ECF-A4F2-2D58447DFD61}" type="datetimeFigureOut">
              <a:rPr lang="el-GR" smtClean="0"/>
              <a:t>30/6/2025</a:t>
            </a:fld>
            <a:endParaRPr lang="el-GR"/>
          </a:p>
        </p:txBody>
      </p:sp>
      <p:sp>
        <p:nvSpPr>
          <p:cNvPr id="5" name="Θέση υποσέλιδου 4">
            <a:extLst>
              <a:ext uri="{FF2B5EF4-FFF2-40B4-BE49-F238E27FC236}">
                <a16:creationId xmlns:a16="http://schemas.microsoft.com/office/drawing/2014/main" id="{88A6E1D5-B423-CAD9-221B-2CC81E78F1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Θέση αριθμού διαφάνειας 5">
            <a:extLst>
              <a:ext uri="{FF2B5EF4-FFF2-40B4-BE49-F238E27FC236}">
                <a16:creationId xmlns:a16="http://schemas.microsoft.com/office/drawing/2014/main" id="{A2325F14-CCF5-73A0-8AD8-83B7DA44C9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AFBD7D-8B55-45F8-B2A2-43E4E783FEB5}" type="slidenum">
              <a:rPr lang="el-GR" smtClean="0"/>
              <a:t>‹#›</a:t>
            </a:fld>
            <a:endParaRPr lang="el-GR"/>
          </a:p>
        </p:txBody>
      </p:sp>
    </p:spTree>
    <p:extLst>
      <p:ext uri="{BB962C8B-B14F-4D97-AF65-F5344CB8AC3E}">
        <p14:creationId xmlns:p14="http://schemas.microsoft.com/office/powerpoint/2010/main" val="30306650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microsoft.com/office/2007/relationships/hdphoto" Target="../media/hdphoto2.wdp"/><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4.wd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0.jpeg"/><Relationship Id="rId7" Type="http://schemas.openxmlformats.org/officeDocument/2006/relationships/image" Target="../media/image12.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5.wdp"/><Relationship Id="rId11" Type="http://schemas.openxmlformats.org/officeDocument/2006/relationships/image" Target="../media/image14.png"/><Relationship Id="rId5" Type="http://schemas.openxmlformats.org/officeDocument/2006/relationships/image" Target="../media/image11.png"/><Relationship Id="rId10" Type="http://schemas.microsoft.com/office/2007/relationships/hdphoto" Target="../media/hdphoto7.wdp"/><Relationship Id="rId4" Type="http://schemas.openxmlformats.org/officeDocument/2006/relationships/image" Target="../media/image3.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microsoft.com/office/2007/relationships/hdphoto" Target="../media/hdphoto9.wdp"/><Relationship Id="rId13" Type="http://schemas.microsoft.com/office/2007/relationships/hdphoto" Target="../media/hdphoto11.wdp"/><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8.wdp"/><Relationship Id="rId11" Type="http://schemas.microsoft.com/office/2007/relationships/hdphoto" Target="../media/hdphoto10.wdp"/><Relationship Id="rId5" Type="http://schemas.openxmlformats.org/officeDocument/2006/relationships/image" Target="../media/image17.pn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3.png"/><Relationship Id="rId4" Type="http://schemas.openxmlformats.org/officeDocument/2006/relationships/image" Target="../media/image21.png"/><Relationship Id="rId9" Type="http://schemas.microsoft.com/office/2007/relationships/hdphoto" Target="../media/hdphoto10.wdp"/></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microsoft.com/office/2007/relationships/hdphoto" Target="../media/hdphoto12.wdp"/><Relationship Id="rId5" Type="http://schemas.openxmlformats.org/officeDocument/2006/relationships/image" Target="../media/image27.png"/><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DDDFF"/>
        </a:solidFill>
        <a:effectLst/>
      </p:bgPr>
    </p:bg>
    <p:spTree>
      <p:nvGrpSpPr>
        <p:cNvPr id="1" name=""/>
        <p:cNvGrpSpPr/>
        <p:nvPr/>
      </p:nvGrpSpPr>
      <p:grpSpPr>
        <a:xfrm>
          <a:off x="0" y="0"/>
          <a:ext cx="0" cy="0"/>
          <a:chOff x="0" y="0"/>
          <a:chExt cx="0" cy="0"/>
        </a:xfrm>
      </p:grpSpPr>
      <p:pic>
        <p:nvPicPr>
          <p:cNvPr id="10" name="Εικόνα 9">
            <a:extLst>
              <a:ext uri="{FF2B5EF4-FFF2-40B4-BE49-F238E27FC236}">
                <a16:creationId xmlns:a16="http://schemas.microsoft.com/office/drawing/2014/main" id="{3671C2F7-EF8E-72CC-E016-43F3E69676A3}"/>
              </a:ext>
            </a:extLst>
          </p:cNvPr>
          <p:cNvPicPr>
            <a:picLocks noChangeAspect="1"/>
          </p:cNvPicPr>
          <p:nvPr/>
        </p:nvPicPr>
        <p:blipFill>
          <a:blip r:embed="rId3">
            <a:extLst>
              <a:ext uri="{28A0092B-C50C-407E-A947-70E740481C1C}">
                <a14:useLocalDpi xmlns:a14="http://schemas.microsoft.com/office/drawing/2010/main" val="0"/>
              </a:ext>
            </a:extLst>
          </a:blip>
          <a:srcRect l="29200" t="31882"/>
          <a:stretch>
            <a:fillRect/>
          </a:stretch>
        </p:blipFill>
        <p:spPr>
          <a:xfrm>
            <a:off x="7295792" y="4325396"/>
            <a:ext cx="5445495" cy="2783317"/>
          </a:xfrm>
          <a:prstGeom prst="rect">
            <a:avLst/>
          </a:prstGeom>
          <a:effectLst>
            <a:softEdge rad="635000"/>
          </a:effectLst>
        </p:spPr>
      </p:pic>
      <p:pic>
        <p:nvPicPr>
          <p:cNvPr id="11" name="Εικόνα 10">
            <a:extLst>
              <a:ext uri="{FF2B5EF4-FFF2-40B4-BE49-F238E27FC236}">
                <a16:creationId xmlns:a16="http://schemas.microsoft.com/office/drawing/2014/main" id="{4A999CA9-036A-F289-CC95-4B4EEE89A0C5}"/>
              </a:ext>
            </a:extLst>
          </p:cNvPr>
          <p:cNvPicPr>
            <a:picLocks noChangeAspect="1"/>
          </p:cNvPicPr>
          <p:nvPr/>
        </p:nvPicPr>
        <p:blipFill>
          <a:blip r:embed="rId4">
            <a:extLst>
              <a:ext uri="{28A0092B-C50C-407E-A947-70E740481C1C}">
                <a14:useLocalDpi xmlns:a14="http://schemas.microsoft.com/office/drawing/2010/main" val="0"/>
              </a:ext>
            </a:extLst>
          </a:blip>
          <a:srcRect l="29000" t="32233"/>
          <a:stretch>
            <a:fillRect/>
          </a:stretch>
        </p:blipFill>
        <p:spPr>
          <a:xfrm>
            <a:off x="0" y="-21895"/>
            <a:ext cx="4707806" cy="2387143"/>
          </a:xfrm>
          <a:prstGeom prst="rect">
            <a:avLst/>
          </a:prstGeom>
          <a:effectLst>
            <a:softEdge rad="635000"/>
          </a:effectLst>
        </p:spPr>
      </p:pic>
      <p:grpSp>
        <p:nvGrpSpPr>
          <p:cNvPr id="4" name="Ομάδα 3">
            <a:extLst>
              <a:ext uri="{FF2B5EF4-FFF2-40B4-BE49-F238E27FC236}">
                <a16:creationId xmlns:a16="http://schemas.microsoft.com/office/drawing/2014/main" id="{D1C3A0C3-69DF-25C9-FFBE-295B234B5E29}"/>
              </a:ext>
            </a:extLst>
          </p:cNvPr>
          <p:cNvGrpSpPr/>
          <p:nvPr/>
        </p:nvGrpSpPr>
        <p:grpSpPr>
          <a:xfrm>
            <a:off x="3347974" y="592257"/>
            <a:ext cx="5496052" cy="5673485"/>
            <a:chOff x="599544" y="2097186"/>
            <a:chExt cx="2007544" cy="2072356"/>
          </a:xfrm>
        </p:grpSpPr>
        <p:pic>
          <p:nvPicPr>
            <p:cNvPr id="5" name="Εικόνα 4">
              <a:extLst>
                <a:ext uri="{FF2B5EF4-FFF2-40B4-BE49-F238E27FC236}">
                  <a16:creationId xmlns:a16="http://schemas.microsoft.com/office/drawing/2014/main" id="{7DE8B6FF-DDBC-CACF-2F83-F24F472A361D}"/>
                </a:ext>
              </a:extLst>
            </p:cNvPr>
            <p:cNvPicPr>
              <a:picLocks noChangeAspect="1"/>
            </p:cNvPicPr>
            <p:nvPr/>
          </p:nvPicPr>
          <p:blipFill>
            <a:blip r:embed="rId5"/>
            <a:srcRect r="51188"/>
            <a:stretch>
              <a:fillRect/>
            </a:stretch>
          </p:blipFill>
          <p:spPr>
            <a:xfrm>
              <a:off x="599544" y="2108915"/>
              <a:ext cx="1005833" cy="2060627"/>
            </a:xfrm>
            <a:prstGeom prst="rect">
              <a:avLst/>
            </a:prstGeom>
          </p:spPr>
        </p:pic>
        <p:pic>
          <p:nvPicPr>
            <p:cNvPr id="6" name="Εικόνα 5">
              <a:extLst>
                <a:ext uri="{FF2B5EF4-FFF2-40B4-BE49-F238E27FC236}">
                  <a16:creationId xmlns:a16="http://schemas.microsoft.com/office/drawing/2014/main" id="{789B2BEB-5D0A-B004-A73D-91F0D0E6BA64}"/>
                </a:ext>
              </a:extLst>
            </p:cNvPr>
            <p:cNvPicPr>
              <a:picLocks noChangeAspect="1"/>
            </p:cNvPicPr>
            <p:nvPr/>
          </p:nvPicPr>
          <p:blipFill>
            <a:blip r:embed="rId5"/>
            <a:srcRect r="51188"/>
            <a:stretch>
              <a:fillRect/>
            </a:stretch>
          </p:blipFill>
          <p:spPr>
            <a:xfrm flipH="1" flipV="1">
              <a:off x="1601257" y="2097186"/>
              <a:ext cx="1005831" cy="2060627"/>
            </a:xfrm>
            <a:prstGeom prst="rect">
              <a:avLst/>
            </a:prstGeom>
          </p:spPr>
        </p:pic>
        <p:sp>
          <p:nvSpPr>
            <p:cNvPr id="7" name="Οβάλ 6">
              <a:extLst>
                <a:ext uri="{FF2B5EF4-FFF2-40B4-BE49-F238E27FC236}">
                  <a16:creationId xmlns:a16="http://schemas.microsoft.com/office/drawing/2014/main" id="{36060DB9-6C30-E4B8-F450-ACD7D6AAB750}"/>
                </a:ext>
              </a:extLst>
            </p:cNvPr>
            <p:cNvSpPr/>
            <p:nvPr/>
          </p:nvSpPr>
          <p:spPr>
            <a:xfrm>
              <a:off x="753832" y="2778870"/>
              <a:ext cx="697258" cy="697258"/>
            </a:xfrm>
            <a:prstGeom prst="ellipse">
              <a:avLst/>
            </a:prstGeom>
            <a:solidFill>
              <a:srgbClr val="A4A4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Οβάλ 7">
              <a:extLst>
                <a:ext uri="{FF2B5EF4-FFF2-40B4-BE49-F238E27FC236}">
                  <a16:creationId xmlns:a16="http://schemas.microsoft.com/office/drawing/2014/main" id="{51A5E809-1B45-727B-9BBC-AA6039E93358}"/>
                </a:ext>
              </a:extLst>
            </p:cNvPr>
            <p:cNvSpPr/>
            <p:nvPr/>
          </p:nvSpPr>
          <p:spPr>
            <a:xfrm>
              <a:off x="1755543" y="2790599"/>
              <a:ext cx="697258" cy="697258"/>
            </a:xfrm>
            <a:prstGeom prst="ellipse">
              <a:avLst/>
            </a:prstGeom>
            <a:solidFill>
              <a:srgbClr val="1700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grpSp>
      <p:pic>
        <p:nvPicPr>
          <p:cNvPr id="17" name="Εικόνα 16">
            <a:extLst>
              <a:ext uri="{FF2B5EF4-FFF2-40B4-BE49-F238E27FC236}">
                <a16:creationId xmlns:a16="http://schemas.microsoft.com/office/drawing/2014/main" id="{52BEFBD7-AE4D-9C8E-938A-D6778B613BA0}"/>
              </a:ext>
            </a:extLst>
          </p:cNvPr>
          <p:cNvPicPr>
            <a:picLocks/>
          </p:cNvPicPr>
          <p:nvPr/>
        </p:nvPicPr>
        <p:blipFill>
          <a:blip r:embed="rId6">
            <a:extLst>
              <a:ext uri="{28A0092B-C50C-407E-A947-70E740481C1C}">
                <a14:useLocalDpi xmlns:a14="http://schemas.microsoft.com/office/drawing/2010/main" val="0"/>
              </a:ext>
            </a:extLst>
          </a:blip>
          <a:srcRect l="4500" t="29812"/>
          <a:stretch>
            <a:fillRect/>
          </a:stretch>
        </p:blipFill>
        <p:spPr>
          <a:xfrm>
            <a:off x="8042721" y="85869"/>
            <a:ext cx="4367724" cy="2171614"/>
          </a:xfrm>
          <a:prstGeom prst="rect">
            <a:avLst/>
          </a:prstGeom>
          <a:effectLst>
            <a:softEdge rad="635000"/>
          </a:effectLst>
        </p:spPr>
      </p:pic>
      <p:pic>
        <p:nvPicPr>
          <p:cNvPr id="19" name="Εικόνα 18">
            <a:extLst>
              <a:ext uri="{FF2B5EF4-FFF2-40B4-BE49-F238E27FC236}">
                <a16:creationId xmlns:a16="http://schemas.microsoft.com/office/drawing/2014/main" id="{514E7723-DF56-CE17-D29B-597045C7BBF1}"/>
              </a:ext>
            </a:extLst>
          </p:cNvPr>
          <p:cNvPicPr>
            <a:picLocks noChangeAspect="1"/>
          </p:cNvPicPr>
          <p:nvPr/>
        </p:nvPicPr>
        <p:blipFill>
          <a:blip r:embed="rId7">
            <a:extLst>
              <a:ext uri="{28A0092B-C50C-407E-A947-70E740481C1C}">
                <a14:useLocalDpi xmlns:a14="http://schemas.microsoft.com/office/drawing/2010/main" val="0"/>
              </a:ext>
            </a:extLst>
          </a:blip>
          <a:srcRect l="29300" t="30565" r="1700" b="2423"/>
          <a:stretch>
            <a:fillRect/>
          </a:stretch>
        </p:blipFill>
        <p:spPr>
          <a:xfrm>
            <a:off x="-330658" y="4399494"/>
            <a:ext cx="4626762" cy="2387142"/>
          </a:xfrm>
          <a:prstGeom prst="rect">
            <a:avLst/>
          </a:prstGeom>
          <a:effectLst>
            <a:softEdge rad="635000"/>
          </a:effectLst>
        </p:spPr>
      </p:pic>
      <p:pic>
        <p:nvPicPr>
          <p:cNvPr id="20" name="Εικόνα 19">
            <a:extLst>
              <a:ext uri="{FF2B5EF4-FFF2-40B4-BE49-F238E27FC236}">
                <a16:creationId xmlns:a16="http://schemas.microsoft.com/office/drawing/2014/main" id="{8C964E26-4577-6A0D-77BE-1057403ABB4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67865" y1="65294" x2="60990" y2="77157"/>
                        <a14:foregroundMark x1="60990" y1="77157" x2="57969" y2="63922"/>
                        <a14:foregroundMark x1="57969" y1="63922" x2="58542" y2="51667"/>
                        <a14:foregroundMark x1="58542" y1="51667" x2="64323" y2="42255"/>
                        <a14:foregroundMark x1="64323" y1="42255" x2="71094" y2="55000"/>
                        <a14:foregroundMark x1="71094" y1="55000" x2="70885" y2="67647"/>
                        <a14:foregroundMark x1="70885" y1="67647" x2="67031" y2="77745"/>
                        <a14:foregroundMark x1="67031" y1="77745" x2="60990" y2="83431"/>
                        <a14:foregroundMark x1="60990" y1="83431" x2="58594" y2="83922"/>
                        <a14:foregroundMark x1="57604" y1="80490" x2="56198" y2="76373"/>
                        <a14:foregroundMark x1="65104" y1="37255" x2="65104" y2="37255"/>
                        <a14:foregroundMark x1="63125" y1="39216" x2="63125" y2="39216"/>
                        <a14:foregroundMark x1="67031" y1="81765" x2="67031" y2="81765"/>
                        <a14:foregroundMark x1="57135" y1="53922" x2="55000" y2="74608"/>
                        <a14:foregroundMark x1="55000" y1="74608" x2="55208" y2="76765"/>
                        <a14:foregroundMark x1="63854" y1="38725" x2="63854" y2="38725"/>
                        <a14:backgroundMark x1="21563" y1="81275" x2="22656" y2="42157"/>
                        <a14:backgroundMark x1="22656" y1="42157" x2="55000" y2="12843"/>
                        <a14:backgroundMark x1="55000" y1="12843" x2="95625" y2="13529"/>
                      </a14:backgroundRemoval>
                    </a14:imgEffect>
                  </a14:imgLayer>
                </a14:imgProps>
              </a:ext>
              <a:ext uri="{28A0092B-C50C-407E-A947-70E740481C1C}">
                <a14:useLocalDpi xmlns:a14="http://schemas.microsoft.com/office/drawing/2010/main" val="0"/>
              </a:ext>
            </a:extLst>
          </a:blip>
          <a:srcRect l="47183" t="32201" r="23766" b="6441"/>
          <a:stretch>
            <a:fillRect/>
          </a:stretch>
        </p:blipFill>
        <p:spPr>
          <a:xfrm>
            <a:off x="8832745" y="1956441"/>
            <a:ext cx="2653411" cy="2977223"/>
          </a:xfrm>
          <a:prstGeom prst="rect">
            <a:avLst/>
          </a:prstGeom>
        </p:spPr>
      </p:pic>
      <p:pic>
        <p:nvPicPr>
          <p:cNvPr id="22" name="Εικόνα 21">
            <a:extLst>
              <a:ext uri="{FF2B5EF4-FFF2-40B4-BE49-F238E27FC236}">
                <a16:creationId xmlns:a16="http://schemas.microsoft.com/office/drawing/2014/main" id="{3ACB188F-736B-D45C-683C-CA6F11A6515A}"/>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62552" y1="38333" x2="61250" y2="46275"/>
                        <a14:foregroundMark x1="61250" y1="46275" x2="62292" y2="39608"/>
                        <a14:foregroundMark x1="63698" y1="37647" x2="63594" y2="36863"/>
                        <a14:backgroundMark x1="21927" y1="89412" x2="26406" y2="45490"/>
                        <a14:backgroundMark x1="26406" y1="45490" x2="44792" y2="4216"/>
                        <a14:backgroundMark x1="44792" y1="4216" x2="85833" y2="9412"/>
                        <a14:backgroundMark x1="30833" y1="11569" x2="22552" y2="22157"/>
                        <a14:backgroundMark x1="22552" y1="22157" x2="12240" y2="61471"/>
                        <a14:backgroundMark x1="12240" y1="61471" x2="13646" y2="67647"/>
                        <a14:backgroundMark x1="42240" y1="14706" x2="77552" y2="20980"/>
                        <a14:backgroundMark x1="86302" y1="16373" x2="43021" y2="24412"/>
                        <a14:backgroundMark x1="27917" y1="27843" x2="14219" y2="81373"/>
                        <a14:backgroundMark x1="53906" y1="24804" x2="99375" y2="17745"/>
                        <a14:backgroundMark x1="25938" y1="9608" x2="8906" y2="27353"/>
                        <a14:backgroundMark x1="8906" y1="27353" x2="8750" y2="27843"/>
                        <a14:backgroundMark x1="63281" y1="32843" x2="66719" y2="35196"/>
                      </a14:backgroundRemoval>
                    </a14:imgEffect>
                  </a14:imgLayer>
                </a14:imgProps>
              </a:ext>
              <a:ext uri="{28A0092B-C50C-407E-A947-70E740481C1C}">
                <a14:useLocalDpi xmlns:a14="http://schemas.microsoft.com/office/drawing/2010/main" val="0"/>
              </a:ext>
            </a:extLst>
          </a:blip>
          <a:srcRect l="49954" t="27264" r="24088" b="31913"/>
          <a:stretch>
            <a:fillRect/>
          </a:stretch>
        </p:blipFill>
        <p:spPr>
          <a:xfrm>
            <a:off x="-268197" y="1734855"/>
            <a:ext cx="4154506" cy="3470971"/>
          </a:xfrm>
          <a:prstGeom prst="rect">
            <a:avLst/>
          </a:prstGeom>
        </p:spPr>
      </p:pic>
    </p:spTree>
    <p:extLst>
      <p:ext uri="{BB962C8B-B14F-4D97-AF65-F5344CB8AC3E}">
        <p14:creationId xmlns:p14="http://schemas.microsoft.com/office/powerpoint/2010/main" val="3512963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DDDFF"/>
        </a:solidFill>
        <a:effectLst/>
      </p:bgPr>
    </p:bg>
    <p:spTree>
      <p:nvGrpSpPr>
        <p:cNvPr id="1" name=""/>
        <p:cNvGrpSpPr/>
        <p:nvPr/>
      </p:nvGrpSpPr>
      <p:grpSpPr>
        <a:xfrm>
          <a:off x="0" y="0"/>
          <a:ext cx="0" cy="0"/>
          <a:chOff x="0" y="0"/>
          <a:chExt cx="0" cy="0"/>
        </a:xfrm>
      </p:grpSpPr>
      <p:sp>
        <p:nvSpPr>
          <p:cNvPr id="9" name="Ορθογώνιο 8">
            <a:extLst>
              <a:ext uri="{FF2B5EF4-FFF2-40B4-BE49-F238E27FC236}">
                <a16:creationId xmlns:a16="http://schemas.microsoft.com/office/drawing/2014/main" id="{7CF632B9-E223-01CC-78DE-8FF547CFB9BE}"/>
              </a:ext>
            </a:extLst>
          </p:cNvPr>
          <p:cNvSpPr/>
          <p:nvPr/>
        </p:nvSpPr>
        <p:spPr>
          <a:xfrm>
            <a:off x="6898640" y="5572442"/>
            <a:ext cx="5293360" cy="746443"/>
          </a:xfrm>
          <a:prstGeom prst="rect">
            <a:avLst/>
          </a:prstGeom>
          <a:solidFill>
            <a:srgbClr val="DDDD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 name="Ορθογώνιο 9">
            <a:extLst>
              <a:ext uri="{FF2B5EF4-FFF2-40B4-BE49-F238E27FC236}">
                <a16:creationId xmlns:a16="http://schemas.microsoft.com/office/drawing/2014/main" id="{B4F21B1E-92BC-2064-DF45-F9BC51DFD4AE}"/>
              </a:ext>
            </a:extLst>
          </p:cNvPr>
          <p:cNvSpPr/>
          <p:nvPr/>
        </p:nvSpPr>
        <p:spPr>
          <a:xfrm>
            <a:off x="0" y="5339834"/>
            <a:ext cx="12192000" cy="1705211"/>
          </a:xfrm>
          <a:prstGeom prst="rect">
            <a:avLst/>
          </a:prstGeom>
          <a:solidFill>
            <a:srgbClr val="1700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800" b="1" dirty="0"/>
              <a:t>XPLOCIAL</a:t>
            </a:r>
            <a:endParaRPr lang="el-GR" sz="8800" b="1" dirty="0"/>
          </a:p>
        </p:txBody>
      </p:sp>
      <p:sp>
        <p:nvSpPr>
          <p:cNvPr id="22" name="Οβάλ 21">
            <a:extLst>
              <a:ext uri="{FF2B5EF4-FFF2-40B4-BE49-F238E27FC236}">
                <a16:creationId xmlns:a16="http://schemas.microsoft.com/office/drawing/2014/main" id="{0FF03FD8-940A-4566-51B4-A1F554B70EEE}"/>
              </a:ext>
            </a:extLst>
          </p:cNvPr>
          <p:cNvSpPr/>
          <p:nvPr/>
        </p:nvSpPr>
        <p:spPr>
          <a:xfrm>
            <a:off x="4457691" y="3873546"/>
            <a:ext cx="588871" cy="588871"/>
          </a:xfrm>
          <a:prstGeom prst="ellipse">
            <a:avLst/>
          </a:prstGeom>
          <a:solidFill>
            <a:srgbClr val="DDDD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grpSp>
        <p:nvGrpSpPr>
          <p:cNvPr id="42" name="Ομάδα 41">
            <a:extLst>
              <a:ext uri="{FF2B5EF4-FFF2-40B4-BE49-F238E27FC236}">
                <a16:creationId xmlns:a16="http://schemas.microsoft.com/office/drawing/2014/main" id="{9E8C2CF9-7B84-E4AA-A484-561BED2A986A}"/>
              </a:ext>
            </a:extLst>
          </p:cNvPr>
          <p:cNvGrpSpPr/>
          <p:nvPr/>
        </p:nvGrpSpPr>
        <p:grpSpPr>
          <a:xfrm>
            <a:off x="4794016" y="1246920"/>
            <a:ext cx="2603968" cy="2688034"/>
            <a:chOff x="599544" y="2097186"/>
            <a:chExt cx="2007544" cy="2072356"/>
          </a:xfrm>
        </p:grpSpPr>
        <p:pic>
          <p:nvPicPr>
            <p:cNvPr id="39" name="Εικόνα 38">
              <a:extLst>
                <a:ext uri="{FF2B5EF4-FFF2-40B4-BE49-F238E27FC236}">
                  <a16:creationId xmlns:a16="http://schemas.microsoft.com/office/drawing/2014/main" id="{C628C6CE-704A-512F-4ECF-09AF6A934FB2}"/>
                </a:ext>
              </a:extLst>
            </p:cNvPr>
            <p:cNvPicPr>
              <a:picLocks noChangeAspect="1"/>
            </p:cNvPicPr>
            <p:nvPr/>
          </p:nvPicPr>
          <p:blipFill>
            <a:blip r:embed="rId3"/>
            <a:srcRect r="51188"/>
            <a:stretch>
              <a:fillRect/>
            </a:stretch>
          </p:blipFill>
          <p:spPr>
            <a:xfrm>
              <a:off x="599544" y="2108915"/>
              <a:ext cx="1005833" cy="2060627"/>
            </a:xfrm>
            <a:prstGeom prst="rect">
              <a:avLst/>
            </a:prstGeom>
          </p:spPr>
        </p:pic>
        <p:pic>
          <p:nvPicPr>
            <p:cNvPr id="40" name="Εικόνα 39">
              <a:extLst>
                <a:ext uri="{FF2B5EF4-FFF2-40B4-BE49-F238E27FC236}">
                  <a16:creationId xmlns:a16="http://schemas.microsoft.com/office/drawing/2014/main" id="{34EBB05F-436E-D23F-AA60-C8BCFE257103}"/>
                </a:ext>
              </a:extLst>
            </p:cNvPr>
            <p:cNvPicPr>
              <a:picLocks noChangeAspect="1"/>
            </p:cNvPicPr>
            <p:nvPr/>
          </p:nvPicPr>
          <p:blipFill>
            <a:blip r:embed="rId3"/>
            <a:srcRect r="51188"/>
            <a:stretch>
              <a:fillRect/>
            </a:stretch>
          </p:blipFill>
          <p:spPr>
            <a:xfrm flipH="1" flipV="1">
              <a:off x="1601257" y="2097186"/>
              <a:ext cx="1005831" cy="2060627"/>
            </a:xfrm>
            <a:prstGeom prst="rect">
              <a:avLst/>
            </a:prstGeom>
          </p:spPr>
        </p:pic>
        <p:sp>
          <p:nvSpPr>
            <p:cNvPr id="21" name="Οβάλ 20">
              <a:extLst>
                <a:ext uri="{FF2B5EF4-FFF2-40B4-BE49-F238E27FC236}">
                  <a16:creationId xmlns:a16="http://schemas.microsoft.com/office/drawing/2014/main" id="{6A231080-6877-E874-9FF6-E0157144F9B1}"/>
                </a:ext>
              </a:extLst>
            </p:cNvPr>
            <p:cNvSpPr/>
            <p:nvPr/>
          </p:nvSpPr>
          <p:spPr>
            <a:xfrm>
              <a:off x="753832" y="2778870"/>
              <a:ext cx="697258" cy="697258"/>
            </a:xfrm>
            <a:prstGeom prst="ellipse">
              <a:avLst/>
            </a:prstGeom>
            <a:solidFill>
              <a:srgbClr val="A4A4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1" name="Οβάλ 40">
              <a:extLst>
                <a:ext uri="{FF2B5EF4-FFF2-40B4-BE49-F238E27FC236}">
                  <a16:creationId xmlns:a16="http://schemas.microsoft.com/office/drawing/2014/main" id="{D964344D-59E1-FE94-28D5-C564668C8D6D}"/>
                </a:ext>
              </a:extLst>
            </p:cNvPr>
            <p:cNvSpPr/>
            <p:nvPr/>
          </p:nvSpPr>
          <p:spPr>
            <a:xfrm>
              <a:off x="1755543" y="2790599"/>
              <a:ext cx="697258" cy="697258"/>
            </a:xfrm>
            <a:prstGeom prst="ellipse">
              <a:avLst/>
            </a:prstGeom>
            <a:solidFill>
              <a:srgbClr val="1700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grpSp>
      <p:sp>
        <p:nvSpPr>
          <p:cNvPr id="47" name="Ορθογώνιο: Στρογγύλεμα γωνιών 46">
            <a:extLst>
              <a:ext uri="{FF2B5EF4-FFF2-40B4-BE49-F238E27FC236}">
                <a16:creationId xmlns:a16="http://schemas.microsoft.com/office/drawing/2014/main" id="{1201A9D2-9C13-1192-290D-7B900E5D61C0}"/>
              </a:ext>
            </a:extLst>
          </p:cNvPr>
          <p:cNvSpPr/>
          <p:nvPr/>
        </p:nvSpPr>
        <p:spPr>
          <a:xfrm>
            <a:off x="-1000410" y="111684"/>
            <a:ext cx="7096410" cy="746443"/>
          </a:xfrm>
          <a:prstGeom prst="roundRect">
            <a:avLst>
              <a:gd name="adj" fmla="val 50000"/>
            </a:avLst>
          </a:prstGeom>
          <a:solidFill>
            <a:srgbClr val="3B0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sz="3600" b="1" dirty="0">
                <a:solidFill>
                  <a:srgbClr val="DDDDFF"/>
                </a:solidFill>
              </a:rPr>
              <a:t>ΤΙ ΕΊΝΑΙ ΑΥΤΟ ΤΟ ΕΡΓΟ;</a:t>
            </a:r>
          </a:p>
        </p:txBody>
      </p:sp>
      <p:sp>
        <p:nvSpPr>
          <p:cNvPr id="49" name="Ορθογώνιο: Στρογγύλεμα γωνιών 48">
            <a:extLst>
              <a:ext uri="{FF2B5EF4-FFF2-40B4-BE49-F238E27FC236}">
                <a16:creationId xmlns:a16="http://schemas.microsoft.com/office/drawing/2014/main" id="{A73A1870-49AC-5826-BE9D-5A722153DA1C}"/>
              </a:ext>
            </a:extLst>
          </p:cNvPr>
          <p:cNvSpPr/>
          <p:nvPr/>
        </p:nvSpPr>
        <p:spPr>
          <a:xfrm>
            <a:off x="-1142007" y="1846964"/>
            <a:ext cx="5599698" cy="746443"/>
          </a:xfrm>
          <a:prstGeom prst="roundRect">
            <a:avLst>
              <a:gd name="adj" fmla="val 50000"/>
            </a:avLst>
          </a:prstGeom>
          <a:solidFill>
            <a:srgbClr val="3B0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sz="3600" b="1" dirty="0">
                <a:solidFill>
                  <a:srgbClr val="DDDDFF"/>
                </a:solidFill>
              </a:rPr>
              <a:t>ΤΙ ΑΚΡΙΒΩΣ ΚΑΝΕΙ;</a:t>
            </a:r>
          </a:p>
        </p:txBody>
      </p:sp>
      <p:sp>
        <p:nvSpPr>
          <p:cNvPr id="50" name="Ορθογώνιο: Στρογγύλεμα γωνιών 49">
            <a:extLst>
              <a:ext uri="{FF2B5EF4-FFF2-40B4-BE49-F238E27FC236}">
                <a16:creationId xmlns:a16="http://schemas.microsoft.com/office/drawing/2014/main" id="{80973BC4-5021-5378-18DD-A4D1A7DB565D}"/>
              </a:ext>
            </a:extLst>
          </p:cNvPr>
          <p:cNvSpPr/>
          <p:nvPr/>
        </p:nvSpPr>
        <p:spPr>
          <a:xfrm>
            <a:off x="-1142007" y="3579722"/>
            <a:ext cx="5943015" cy="746443"/>
          </a:xfrm>
          <a:prstGeom prst="roundRect">
            <a:avLst>
              <a:gd name="adj" fmla="val 50000"/>
            </a:avLst>
          </a:prstGeom>
          <a:solidFill>
            <a:srgbClr val="3B0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sz="3600" b="1" dirty="0">
                <a:solidFill>
                  <a:srgbClr val="DDDDFF"/>
                </a:solidFill>
              </a:rPr>
              <a:t>ΣΕ ΠΟΙΟΥΣ ΑΠΕΥΘΥΝΕΤΑΙ;</a:t>
            </a:r>
          </a:p>
        </p:txBody>
      </p:sp>
      <p:sp>
        <p:nvSpPr>
          <p:cNvPr id="51" name="Ορθογώνιο: Στρογγύλεμα γωνιών 50">
            <a:extLst>
              <a:ext uri="{FF2B5EF4-FFF2-40B4-BE49-F238E27FC236}">
                <a16:creationId xmlns:a16="http://schemas.microsoft.com/office/drawing/2014/main" id="{AC311D3C-9870-EAD1-55B1-ED107AAE09A1}"/>
              </a:ext>
            </a:extLst>
          </p:cNvPr>
          <p:cNvSpPr/>
          <p:nvPr/>
        </p:nvSpPr>
        <p:spPr>
          <a:xfrm>
            <a:off x="7390994" y="976073"/>
            <a:ext cx="6282548" cy="746443"/>
          </a:xfrm>
          <a:prstGeom prst="roundRect">
            <a:avLst>
              <a:gd name="adj" fmla="val 50000"/>
            </a:avLst>
          </a:prstGeom>
          <a:solidFill>
            <a:srgbClr val="3B0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l-GR" sz="3600" b="1" dirty="0">
                <a:solidFill>
                  <a:srgbClr val="DDDDFF"/>
                </a:solidFill>
              </a:rPr>
              <a:t>ΓΙΑΤΙ ΕΊΝΑΙ ΣΗΜΑΝΤΙΚΟ;</a:t>
            </a:r>
          </a:p>
        </p:txBody>
      </p:sp>
      <p:sp>
        <p:nvSpPr>
          <p:cNvPr id="52" name="Ορθογώνιο: Στρογγύλεμα γωνιών 51">
            <a:extLst>
              <a:ext uri="{FF2B5EF4-FFF2-40B4-BE49-F238E27FC236}">
                <a16:creationId xmlns:a16="http://schemas.microsoft.com/office/drawing/2014/main" id="{AD33A23B-B9FA-95FA-CF00-C23E24FB29F3}"/>
              </a:ext>
            </a:extLst>
          </p:cNvPr>
          <p:cNvSpPr/>
          <p:nvPr/>
        </p:nvSpPr>
        <p:spPr>
          <a:xfrm>
            <a:off x="7801528" y="2717407"/>
            <a:ext cx="6282548" cy="746443"/>
          </a:xfrm>
          <a:prstGeom prst="roundRect">
            <a:avLst>
              <a:gd name="adj" fmla="val 50000"/>
            </a:avLst>
          </a:prstGeom>
          <a:solidFill>
            <a:srgbClr val="3B0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l-GR" sz="3600" b="1" dirty="0">
                <a:solidFill>
                  <a:srgbClr val="DDDDFF"/>
                </a:solidFill>
              </a:rPr>
              <a:t>ΚΑΤΗΓΟΡΙΑ</a:t>
            </a:r>
          </a:p>
        </p:txBody>
      </p:sp>
      <p:sp>
        <p:nvSpPr>
          <p:cNvPr id="53" name="Ορθογώνιο: Στρογγύλεμα γωνιών 52">
            <a:extLst>
              <a:ext uri="{FF2B5EF4-FFF2-40B4-BE49-F238E27FC236}">
                <a16:creationId xmlns:a16="http://schemas.microsoft.com/office/drawing/2014/main" id="{4D209A9C-17D0-786D-8B69-6AA8FBBEBEB5}"/>
              </a:ext>
            </a:extLst>
          </p:cNvPr>
          <p:cNvSpPr/>
          <p:nvPr/>
        </p:nvSpPr>
        <p:spPr>
          <a:xfrm>
            <a:off x="-1530422" y="967865"/>
            <a:ext cx="6331430" cy="746443"/>
          </a:xfrm>
          <a:prstGeom prst="roundRect">
            <a:avLst>
              <a:gd name="adj" fmla="val 50000"/>
            </a:avLst>
          </a:prstGeom>
          <a:solidFill>
            <a:srgbClr val="5500FE"/>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sz="2000" b="1" dirty="0">
                <a:solidFill>
                  <a:srgbClr val="DDDDFF"/>
                </a:solidFill>
              </a:rPr>
              <a:t>ΠΑΙΧΝΙΔΙ ΕΞΕΡΕΥΝΗΣΗΣ </a:t>
            </a:r>
            <a:r>
              <a:rPr lang="en-US" sz="2000" b="1" dirty="0">
                <a:solidFill>
                  <a:srgbClr val="DDDDFF"/>
                </a:solidFill>
              </a:rPr>
              <a:t>3D </a:t>
            </a:r>
            <a:r>
              <a:rPr lang="el-GR" sz="2000" b="1" dirty="0">
                <a:solidFill>
                  <a:srgbClr val="DDDDFF"/>
                </a:solidFill>
              </a:rPr>
              <a:t>ΚΟΣΜΟΥ</a:t>
            </a:r>
          </a:p>
        </p:txBody>
      </p:sp>
      <p:sp>
        <p:nvSpPr>
          <p:cNvPr id="54" name="Ορθογώνιο: Στρογγύλεμα γωνιών 53">
            <a:extLst>
              <a:ext uri="{FF2B5EF4-FFF2-40B4-BE49-F238E27FC236}">
                <a16:creationId xmlns:a16="http://schemas.microsoft.com/office/drawing/2014/main" id="{59430ABB-53B0-F307-0033-471343DBE8B1}"/>
              </a:ext>
            </a:extLst>
          </p:cNvPr>
          <p:cNvSpPr/>
          <p:nvPr/>
        </p:nvSpPr>
        <p:spPr>
          <a:xfrm>
            <a:off x="-1561970" y="2715344"/>
            <a:ext cx="6019661" cy="746443"/>
          </a:xfrm>
          <a:prstGeom prst="roundRect">
            <a:avLst>
              <a:gd name="adj" fmla="val 50000"/>
            </a:avLst>
          </a:prstGeom>
          <a:solidFill>
            <a:srgbClr val="5500FE"/>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sz="2000" b="1" dirty="0">
                <a:solidFill>
                  <a:srgbClr val="DDDDFF"/>
                </a:solidFill>
              </a:rPr>
              <a:t>ΠΡΟΣΟΜΟΙΩΝΕΙ ΤΗΝ ΚΟΙΝΩΝΙΚΗ ΠΡΑΓΜΑΤΙΚΟΤΗΤΑ ΚΑΙ ΤΑ ΦΑΙΝΟΜΕΝΑ ΤΗΣ</a:t>
            </a:r>
          </a:p>
        </p:txBody>
      </p:sp>
      <p:sp>
        <p:nvSpPr>
          <p:cNvPr id="55" name="Ορθογώνιο: Στρογγύλεμα γωνιών 54">
            <a:extLst>
              <a:ext uri="{FF2B5EF4-FFF2-40B4-BE49-F238E27FC236}">
                <a16:creationId xmlns:a16="http://schemas.microsoft.com/office/drawing/2014/main" id="{BBC69558-2766-F6ED-7327-5C3D615C42FB}"/>
              </a:ext>
            </a:extLst>
          </p:cNvPr>
          <p:cNvSpPr/>
          <p:nvPr/>
        </p:nvSpPr>
        <p:spPr>
          <a:xfrm>
            <a:off x="-1178745" y="4385137"/>
            <a:ext cx="7284411" cy="746443"/>
          </a:xfrm>
          <a:prstGeom prst="roundRect">
            <a:avLst>
              <a:gd name="adj" fmla="val 50000"/>
            </a:avLst>
          </a:prstGeom>
          <a:solidFill>
            <a:srgbClr val="5500FE"/>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sz="2000" b="1" dirty="0">
                <a:solidFill>
                  <a:srgbClr val="DDDDFF"/>
                </a:solidFill>
              </a:rPr>
              <a:t>ΣΕ ΟΣΟΥΣ ΑΝΗΚΟΥΝ ΣΕ ΜΙΑ ΚΟΙΝΩΝΙΑ, ΔΗΛΑΔΗ ΟΛΟΥΣ </a:t>
            </a:r>
          </a:p>
        </p:txBody>
      </p:sp>
      <p:sp>
        <p:nvSpPr>
          <p:cNvPr id="56" name="TextBox 55">
            <a:extLst>
              <a:ext uri="{FF2B5EF4-FFF2-40B4-BE49-F238E27FC236}">
                <a16:creationId xmlns:a16="http://schemas.microsoft.com/office/drawing/2014/main" id="{C7A29EF9-49E8-5F29-C576-440E20AFD428}"/>
              </a:ext>
            </a:extLst>
          </p:cNvPr>
          <p:cNvSpPr txBox="1"/>
          <p:nvPr/>
        </p:nvSpPr>
        <p:spPr>
          <a:xfrm>
            <a:off x="10093960" y="5339834"/>
            <a:ext cx="1965960" cy="1323439"/>
          </a:xfrm>
          <a:prstGeom prst="rect">
            <a:avLst/>
          </a:prstGeom>
          <a:noFill/>
        </p:spPr>
        <p:txBody>
          <a:bodyPr wrap="square" rtlCol="0">
            <a:spAutoFit/>
          </a:bodyPr>
          <a:lstStyle/>
          <a:p>
            <a:pPr algn="ctr"/>
            <a:r>
              <a:rPr lang="el-GR" sz="2000" b="1" dirty="0">
                <a:solidFill>
                  <a:srgbClr val="DDDDFF"/>
                </a:solidFill>
              </a:rPr>
              <a:t>(</a:t>
            </a:r>
            <a:endParaRPr lang="en-US" sz="2000" b="1" dirty="0">
              <a:solidFill>
                <a:srgbClr val="DDDDFF"/>
              </a:solidFill>
            </a:endParaRPr>
          </a:p>
          <a:p>
            <a:pPr algn="ctr"/>
            <a:r>
              <a:rPr lang="en-US" sz="2000" b="1" dirty="0">
                <a:solidFill>
                  <a:srgbClr val="DDDDFF"/>
                </a:solidFill>
              </a:rPr>
              <a:t>EXPLORE/EXIST</a:t>
            </a:r>
          </a:p>
          <a:p>
            <a:pPr algn="ctr"/>
            <a:r>
              <a:rPr lang="en-US" sz="2000" b="1" dirty="0">
                <a:solidFill>
                  <a:srgbClr val="DDDDFF"/>
                </a:solidFill>
              </a:rPr>
              <a:t>+SOCIAL</a:t>
            </a:r>
          </a:p>
          <a:p>
            <a:pPr algn="ctr"/>
            <a:r>
              <a:rPr lang="en-US" sz="2000" b="1" dirty="0">
                <a:solidFill>
                  <a:srgbClr val="DDDDFF"/>
                </a:solidFill>
              </a:rPr>
              <a:t>)</a:t>
            </a:r>
            <a:endParaRPr lang="el-GR" sz="2000" b="1" dirty="0">
              <a:solidFill>
                <a:srgbClr val="DDDDFF"/>
              </a:solidFill>
            </a:endParaRPr>
          </a:p>
        </p:txBody>
      </p:sp>
      <p:sp>
        <p:nvSpPr>
          <p:cNvPr id="57" name="Ορθογώνιο: Στρογγύλεμα γωνιών 56">
            <a:extLst>
              <a:ext uri="{FF2B5EF4-FFF2-40B4-BE49-F238E27FC236}">
                <a16:creationId xmlns:a16="http://schemas.microsoft.com/office/drawing/2014/main" id="{0C111656-961D-20A5-3F34-488D358B4132}"/>
              </a:ext>
            </a:extLst>
          </p:cNvPr>
          <p:cNvSpPr/>
          <p:nvPr/>
        </p:nvSpPr>
        <p:spPr>
          <a:xfrm>
            <a:off x="7801528" y="1846963"/>
            <a:ext cx="6282548" cy="746443"/>
          </a:xfrm>
          <a:prstGeom prst="roundRect">
            <a:avLst>
              <a:gd name="adj" fmla="val 50000"/>
            </a:avLst>
          </a:prstGeom>
          <a:solidFill>
            <a:srgbClr val="5500FE"/>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l-GR" sz="2000" b="1" dirty="0">
                <a:solidFill>
                  <a:srgbClr val="DDDDFF"/>
                </a:solidFill>
              </a:rPr>
              <a:t>ΜΠΟΡΕΙ ΝΑ ΞΕΚΟΥΡΑΣΕ </a:t>
            </a:r>
          </a:p>
        </p:txBody>
      </p:sp>
      <p:sp>
        <p:nvSpPr>
          <p:cNvPr id="58" name="Ορθογώνιο: Στρογγύλεμα γωνιών 57">
            <a:extLst>
              <a:ext uri="{FF2B5EF4-FFF2-40B4-BE49-F238E27FC236}">
                <a16:creationId xmlns:a16="http://schemas.microsoft.com/office/drawing/2014/main" id="{737B23D0-2774-9855-935C-736CFB14F7B4}"/>
              </a:ext>
            </a:extLst>
          </p:cNvPr>
          <p:cNvSpPr/>
          <p:nvPr/>
        </p:nvSpPr>
        <p:spPr>
          <a:xfrm>
            <a:off x="7397984" y="3562090"/>
            <a:ext cx="6282548" cy="746443"/>
          </a:xfrm>
          <a:prstGeom prst="roundRect">
            <a:avLst>
              <a:gd name="adj" fmla="val 50000"/>
            </a:avLst>
          </a:prstGeom>
          <a:solidFill>
            <a:srgbClr val="5500FE"/>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lvl="0" indent="-171450">
              <a:buFont typeface="Arial" panose="020B0604020202020204" pitchFamily="34" charset="0"/>
              <a:buChar char="•"/>
            </a:pPr>
            <a:r>
              <a:rPr lang="el-GR" sz="1200" b="1" dirty="0">
                <a:solidFill>
                  <a:srgbClr val="DDDDFF"/>
                </a:solidFill>
              </a:rPr>
              <a:t>ΜΙΑ ΔΙΑΔΡΑΣΤΙΚΗ ΕΙΚΑΣΤΙΚΗ ΕΓΚΑΤΑΣΤΑΣΗ</a:t>
            </a:r>
          </a:p>
          <a:p>
            <a:pPr marL="171450" lvl="0" indent="-171450">
              <a:buFont typeface="Arial" panose="020B0604020202020204" pitchFamily="34" charset="0"/>
              <a:buChar char="•"/>
            </a:pPr>
            <a:r>
              <a:rPr lang="el-GR" sz="1200" b="1" dirty="0">
                <a:solidFill>
                  <a:srgbClr val="DDDDFF"/>
                </a:solidFill>
              </a:rPr>
              <a:t>ΜΙΑ ΕΦΑΡΜΟΓΗ ΟΠΤΙΚΟΠΟΙΗΣΗΣ ΔΕΔΟΜΕΝΩΝ ΠΟΥ ΠΡΟΣΦΕΡΕΙ</a:t>
            </a:r>
            <a:endParaRPr lang="en-US" sz="1200" b="1" dirty="0">
              <a:solidFill>
                <a:srgbClr val="DDDDFF"/>
              </a:solidFill>
            </a:endParaRPr>
          </a:p>
          <a:p>
            <a:pPr lvl="0"/>
            <a:r>
              <a:rPr lang="el-GR" sz="1200" b="1" dirty="0">
                <a:solidFill>
                  <a:srgbClr val="DDDDFF"/>
                </a:solidFill>
              </a:rPr>
              <a:t> ΜΙΑ ΣΥΓΚΕΚΡΙΜΕΝΗ ΕΡΜΗΝΕΙΑ ΚΑΠΟΙΟΥ ΦΑΙΝΟΜΕΝΟΥ.</a:t>
            </a:r>
          </a:p>
        </p:txBody>
      </p:sp>
      <p:pic>
        <p:nvPicPr>
          <p:cNvPr id="15" name="Εικόνα 14">
            <a:extLst>
              <a:ext uri="{FF2B5EF4-FFF2-40B4-BE49-F238E27FC236}">
                <a16:creationId xmlns:a16="http://schemas.microsoft.com/office/drawing/2014/main" id="{51724228-7FB6-BE60-FF73-7060BAC752A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8864" b="93207" l="36010" r="92890"/>
                    </a14:imgEffect>
                  </a14:imgLayer>
                </a14:imgProps>
              </a:ext>
              <a:ext uri="{28A0092B-C50C-407E-A947-70E740481C1C}">
                <a14:useLocalDpi xmlns:a14="http://schemas.microsoft.com/office/drawing/2010/main" val="0"/>
              </a:ext>
            </a:extLst>
          </a:blip>
          <a:srcRect l="50630" t="45822" r="21099" b="8653"/>
          <a:stretch>
            <a:fillRect/>
          </a:stretch>
        </p:blipFill>
        <p:spPr>
          <a:xfrm>
            <a:off x="8147338" y="4152641"/>
            <a:ext cx="2253368" cy="1927717"/>
          </a:xfrm>
          <a:prstGeom prst="rect">
            <a:avLst/>
          </a:prstGeom>
        </p:spPr>
      </p:pic>
      <p:pic>
        <p:nvPicPr>
          <p:cNvPr id="13" name="Εικόνα 12">
            <a:extLst>
              <a:ext uri="{FF2B5EF4-FFF2-40B4-BE49-F238E27FC236}">
                <a16:creationId xmlns:a16="http://schemas.microsoft.com/office/drawing/2014/main" id="{04896B53-0CF3-66BE-A8BE-BE9787F651C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45417" y1="54314" x2="45417" y2="54314"/>
                        <a14:foregroundMark x1="60781" y1="54118" x2="60781" y2="54118"/>
                        <a14:foregroundMark x1="52708" y1="55980" x2="52708" y2="55980"/>
                        <a14:foregroundMark x1="50521" y1="66863" x2="50521" y2="66863"/>
                        <a14:foregroundMark x1="55990" y1="69118" x2="55990" y2="69118"/>
                        <a14:foregroundMark x1="53125" y1="77451" x2="53125" y2="77451"/>
                        <a14:foregroundMark x1="50313" y1="77647" x2="50313" y2="77647"/>
                        <a14:foregroundMark x1="42083" y1="76275" x2="46042" y2="88137"/>
                        <a14:foregroundMark x1="46042" y1="88137" x2="52917" y2="90000"/>
                        <a14:foregroundMark x1="52917" y1="90000" x2="58594" y2="81569"/>
                        <a14:foregroundMark x1="58594" y1="81569" x2="58021" y2="66961"/>
                        <a14:foregroundMark x1="58021" y1="66961" x2="55313" y2="61176"/>
                        <a14:foregroundMark x1="55313" y1="61176" x2="51250" y2="60294"/>
                        <a14:foregroundMark x1="51250" y1="60294" x2="49896" y2="61471"/>
                        <a14:backgroundMark x1="40208" y1="65392" x2="40208" y2="65392"/>
                        <a14:backgroundMark x1="39375" y1="54804" x2="39635" y2="63235"/>
                        <a14:backgroundMark x1="39635" y1="63235" x2="35313" y2="86471"/>
                        <a14:backgroundMark x1="36719" y1="38627" x2="48594" y2="36569"/>
                        <a14:backgroundMark x1="32604" y1="34314" x2="16198" y2="29412"/>
                        <a14:backgroundMark x1="35208" y1="34118" x2="75417" y2="36373"/>
                        <a14:backgroundMark x1="75417" y1="36373" x2="75104" y2="36373"/>
                        <a14:backgroundMark x1="76979" y1="33039" x2="58802" y2="9314"/>
                        <a14:backgroundMark x1="58802" y1="9314" x2="57292" y2="8333"/>
                        <a14:backgroundMark x1="48594" y1="22451" x2="7604" y2="15490"/>
                        <a14:backgroundMark x1="7604" y1="15490" x2="6406" y2="15490"/>
                      </a14:backgroundRemoval>
                    </a14:imgEffect>
                  </a14:imgLayer>
                </a14:imgProps>
              </a:ext>
              <a:ext uri="{28A0092B-C50C-407E-A947-70E740481C1C}">
                <a14:useLocalDpi xmlns:a14="http://schemas.microsoft.com/office/drawing/2010/main" val="0"/>
              </a:ext>
            </a:extLst>
          </a:blip>
          <a:srcRect l="36563" t="43137" r="33175" b="65"/>
          <a:stretch>
            <a:fillRect/>
          </a:stretch>
        </p:blipFill>
        <p:spPr>
          <a:xfrm>
            <a:off x="6961265" y="4211982"/>
            <a:ext cx="1304656" cy="1300827"/>
          </a:xfrm>
          <a:prstGeom prst="rect">
            <a:avLst/>
          </a:prstGeom>
        </p:spPr>
      </p:pic>
      <p:sp>
        <p:nvSpPr>
          <p:cNvPr id="14" name="Ορθογώνιο: Στρογγύλεμα γωνιών 13">
            <a:extLst>
              <a:ext uri="{FF2B5EF4-FFF2-40B4-BE49-F238E27FC236}">
                <a16:creationId xmlns:a16="http://schemas.microsoft.com/office/drawing/2014/main" id="{F5C533D1-BEB5-2CB3-15AD-5EA99E331BBC}"/>
              </a:ext>
            </a:extLst>
          </p:cNvPr>
          <p:cNvSpPr/>
          <p:nvPr/>
        </p:nvSpPr>
        <p:spPr>
          <a:xfrm>
            <a:off x="6851396" y="5462000"/>
            <a:ext cx="1644904" cy="298160"/>
          </a:xfrm>
          <a:prstGeom prst="roundRect">
            <a:avLst/>
          </a:prstGeom>
          <a:solidFill>
            <a:srgbClr val="5500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MR.XPLOCIAL</a:t>
            </a:r>
            <a:endParaRPr lang="el-GR" b="1" dirty="0"/>
          </a:p>
        </p:txBody>
      </p:sp>
    </p:spTree>
    <p:extLst>
      <p:ext uri="{BB962C8B-B14F-4D97-AF65-F5344CB8AC3E}">
        <p14:creationId xmlns:p14="http://schemas.microsoft.com/office/powerpoint/2010/main" val="38368082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49"/>
                                        </p:tgtEl>
                                        <p:attrNameLst>
                                          <p:attrName>style.visibility</p:attrName>
                                        </p:attrNameLst>
                                      </p:cBhvr>
                                      <p:to>
                                        <p:strVal val="visible"/>
                                      </p:to>
                                    </p:set>
                                    <p:anim calcmode="lin" valueType="num">
                                      <p:cBhvr additive="base">
                                        <p:cTn id="18" dur="500" fill="hold"/>
                                        <p:tgtEl>
                                          <p:spTgt spid="49"/>
                                        </p:tgtEl>
                                        <p:attrNameLst>
                                          <p:attrName>ppt_x</p:attrName>
                                        </p:attrNameLst>
                                      </p:cBhvr>
                                      <p:tavLst>
                                        <p:tav tm="0">
                                          <p:val>
                                            <p:strVal val="0-#ppt_w/2"/>
                                          </p:val>
                                        </p:tav>
                                        <p:tav tm="100000">
                                          <p:val>
                                            <p:strVal val="#ppt_x"/>
                                          </p:val>
                                        </p:tav>
                                      </p:tavLst>
                                    </p:anim>
                                    <p:anim calcmode="lin" valueType="num">
                                      <p:cBhvr additive="base">
                                        <p:cTn id="19"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54"/>
                                        </p:tgtEl>
                                        <p:attrNameLst>
                                          <p:attrName>style.visibility</p:attrName>
                                        </p:attrNameLst>
                                      </p:cBhvr>
                                      <p:to>
                                        <p:strVal val="visible"/>
                                      </p:to>
                                    </p:set>
                                    <p:anim calcmode="lin" valueType="num">
                                      <p:cBhvr additive="base">
                                        <p:cTn id="24" dur="500" fill="hold"/>
                                        <p:tgtEl>
                                          <p:spTgt spid="54"/>
                                        </p:tgtEl>
                                        <p:attrNameLst>
                                          <p:attrName>ppt_x</p:attrName>
                                        </p:attrNameLst>
                                      </p:cBhvr>
                                      <p:tavLst>
                                        <p:tav tm="0">
                                          <p:val>
                                            <p:strVal val="0-#ppt_w/2"/>
                                          </p:val>
                                        </p:tav>
                                        <p:tav tm="100000">
                                          <p:val>
                                            <p:strVal val="#ppt_x"/>
                                          </p:val>
                                        </p:tav>
                                      </p:tavLst>
                                    </p:anim>
                                    <p:anim calcmode="lin" valueType="num">
                                      <p:cBhvr additive="base">
                                        <p:cTn id="25"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50"/>
                                        </p:tgtEl>
                                        <p:attrNameLst>
                                          <p:attrName>style.visibility</p:attrName>
                                        </p:attrNameLst>
                                      </p:cBhvr>
                                      <p:to>
                                        <p:strVal val="visible"/>
                                      </p:to>
                                    </p:set>
                                    <p:anim calcmode="lin" valueType="num">
                                      <p:cBhvr additive="base">
                                        <p:cTn id="30" dur="500" fill="hold"/>
                                        <p:tgtEl>
                                          <p:spTgt spid="50"/>
                                        </p:tgtEl>
                                        <p:attrNameLst>
                                          <p:attrName>ppt_x</p:attrName>
                                        </p:attrNameLst>
                                      </p:cBhvr>
                                      <p:tavLst>
                                        <p:tav tm="0">
                                          <p:val>
                                            <p:strVal val="0-#ppt_w/2"/>
                                          </p:val>
                                        </p:tav>
                                        <p:tav tm="100000">
                                          <p:val>
                                            <p:strVal val="#ppt_x"/>
                                          </p:val>
                                        </p:tav>
                                      </p:tavLst>
                                    </p:anim>
                                    <p:anim calcmode="lin" valueType="num">
                                      <p:cBhvr additive="base">
                                        <p:cTn id="31"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55"/>
                                        </p:tgtEl>
                                        <p:attrNameLst>
                                          <p:attrName>style.visibility</p:attrName>
                                        </p:attrNameLst>
                                      </p:cBhvr>
                                      <p:to>
                                        <p:strVal val="visible"/>
                                      </p:to>
                                    </p:set>
                                    <p:anim calcmode="lin" valueType="num">
                                      <p:cBhvr additive="base">
                                        <p:cTn id="36" dur="500" fill="hold"/>
                                        <p:tgtEl>
                                          <p:spTgt spid="55"/>
                                        </p:tgtEl>
                                        <p:attrNameLst>
                                          <p:attrName>ppt_x</p:attrName>
                                        </p:attrNameLst>
                                      </p:cBhvr>
                                      <p:tavLst>
                                        <p:tav tm="0">
                                          <p:val>
                                            <p:strVal val="0-#ppt_w/2"/>
                                          </p:val>
                                        </p:tav>
                                        <p:tav tm="100000">
                                          <p:val>
                                            <p:strVal val="#ppt_x"/>
                                          </p:val>
                                        </p:tav>
                                      </p:tavLst>
                                    </p:anim>
                                    <p:anim calcmode="lin" valueType="num">
                                      <p:cBhvr additive="base">
                                        <p:cTn id="37"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 calcmode="lin" valueType="num">
                                      <p:cBhvr additive="base">
                                        <p:cTn id="42" dur="500" fill="hold"/>
                                        <p:tgtEl>
                                          <p:spTgt spid="51"/>
                                        </p:tgtEl>
                                        <p:attrNameLst>
                                          <p:attrName>ppt_x</p:attrName>
                                        </p:attrNameLst>
                                      </p:cBhvr>
                                      <p:tavLst>
                                        <p:tav tm="0">
                                          <p:val>
                                            <p:strVal val="0-#ppt_w/2"/>
                                          </p:val>
                                        </p:tav>
                                        <p:tav tm="100000">
                                          <p:val>
                                            <p:strVal val="#ppt_x"/>
                                          </p:val>
                                        </p:tav>
                                      </p:tavLst>
                                    </p:anim>
                                    <p:anim calcmode="lin" valueType="num">
                                      <p:cBhvr additive="base">
                                        <p:cTn id="43"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57"/>
                                        </p:tgtEl>
                                        <p:attrNameLst>
                                          <p:attrName>style.visibility</p:attrName>
                                        </p:attrNameLst>
                                      </p:cBhvr>
                                      <p:to>
                                        <p:strVal val="visible"/>
                                      </p:to>
                                    </p:set>
                                    <p:anim calcmode="lin" valueType="num">
                                      <p:cBhvr additive="base">
                                        <p:cTn id="48" dur="500" fill="hold"/>
                                        <p:tgtEl>
                                          <p:spTgt spid="57"/>
                                        </p:tgtEl>
                                        <p:attrNameLst>
                                          <p:attrName>ppt_x</p:attrName>
                                        </p:attrNameLst>
                                      </p:cBhvr>
                                      <p:tavLst>
                                        <p:tav tm="0">
                                          <p:val>
                                            <p:strVal val="0-#ppt_w/2"/>
                                          </p:val>
                                        </p:tav>
                                        <p:tav tm="100000">
                                          <p:val>
                                            <p:strVal val="#ppt_x"/>
                                          </p:val>
                                        </p:tav>
                                      </p:tavLst>
                                    </p:anim>
                                    <p:anim calcmode="lin" valueType="num">
                                      <p:cBhvr additive="base">
                                        <p:cTn id="49"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52"/>
                                        </p:tgtEl>
                                        <p:attrNameLst>
                                          <p:attrName>style.visibility</p:attrName>
                                        </p:attrNameLst>
                                      </p:cBhvr>
                                      <p:to>
                                        <p:strVal val="visible"/>
                                      </p:to>
                                    </p:set>
                                    <p:anim calcmode="lin" valueType="num">
                                      <p:cBhvr additive="base">
                                        <p:cTn id="54" dur="500" fill="hold"/>
                                        <p:tgtEl>
                                          <p:spTgt spid="52"/>
                                        </p:tgtEl>
                                        <p:attrNameLst>
                                          <p:attrName>ppt_x</p:attrName>
                                        </p:attrNameLst>
                                      </p:cBhvr>
                                      <p:tavLst>
                                        <p:tav tm="0">
                                          <p:val>
                                            <p:strVal val="0-#ppt_w/2"/>
                                          </p:val>
                                        </p:tav>
                                        <p:tav tm="100000">
                                          <p:val>
                                            <p:strVal val="#ppt_x"/>
                                          </p:val>
                                        </p:tav>
                                      </p:tavLst>
                                    </p:anim>
                                    <p:anim calcmode="lin" valueType="num">
                                      <p:cBhvr additive="base">
                                        <p:cTn id="55"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58"/>
                                        </p:tgtEl>
                                        <p:attrNameLst>
                                          <p:attrName>style.visibility</p:attrName>
                                        </p:attrNameLst>
                                      </p:cBhvr>
                                      <p:to>
                                        <p:strVal val="visible"/>
                                      </p:to>
                                    </p:set>
                                    <p:anim calcmode="lin" valueType="num">
                                      <p:cBhvr additive="base">
                                        <p:cTn id="60" dur="500" fill="hold"/>
                                        <p:tgtEl>
                                          <p:spTgt spid="58"/>
                                        </p:tgtEl>
                                        <p:attrNameLst>
                                          <p:attrName>ppt_x</p:attrName>
                                        </p:attrNameLst>
                                      </p:cBhvr>
                                      <p:tavLst>
                                        <p:tav tm="0">
                                          <p:val>
                                            <p:strVal val="0-#ppt_w/2"/>
                                          </p:val>
                                        </p:tav>
                                        <p:tav tm="100000">
                                          <p:val>
                                            <p:strVal val="#ppt_x"/>
                                          </p:val>
                                        </p:tav>
                                      </p:tavLst>
                                    </p:anim>
                                    <p:anim calcmode="lin" valueType="num">
                                      <p:cBhvr additive="base">
                                        <p:cTn id="61" dur="500" fill="hold"/>
                                        <p:tgtEl>
                                          <p:spTgt spid="58"/>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31"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p:cTn id="66" dur="1000" fill="hold"/>
                                        <p:tgtEl>
                                          <p:spTgt spid="13"/>
                                        </p:tgtEl>
                                        <p:attrNameLst>
                                          <p:attrName>ppt_w</p:attrName>
                                        </p:attrNameLst>
                                      </p:cBhvr>
                                      <p:tavLst>
                                        <p:tav tm="0">
                                          <p:val>
                                            <p:fltVal val="0"/>
                                          </p:val>
                                        </p:tav>
                                        <p:tav tm="100000">
                                          <p:val>
                                            <p:strVal val="#ppt_w"/>
                                          </p:val>
                                        </p:tav>
                                      </p:tavLst>
                                    </p:anim>
                                    <p:anim calcmode="lin" valueType="num">
                                      <p:cBhvr>
                                        <p:cTn id="67" dur="1000" fill="hold"/>
                                        <p:tgtEl>
                                          <p:spTgt spid="13"/>
                                        </p:tgtEl>
                                        <p:attrNameLst>
                                          <p:attrName>ppt_h</p:attrName>
                                        </p:attrNameLst>
                                      </p:cBhvr>
                                      <p:tavLst>
                                        <p:tav tm="0">
                                          <p:val>
                                            <p:fltVal val="0"/>
                                          </p:val>
                                        </p:tav>
                                        <p:tav tm="100000">
                                          <p:val>
                                            <p:strVal val="#ppt_h"/>
                                          </p:val>
                                        </p:tav>
                                      </p:tavLst>
                                    </p:anim>
                                    <p:anim calcmode="lin" valueType="num">
                                      <p:cBhvr>
                                        <p:cTn id="68" dur="1000" fill="hold"/>
                                        <p:tgtEl>
                                          <p:spTgt spid="13"/>
                                        </p:tgtEl>
                                        <p:attrNameLst>
                                          <p:attrName>style.rotation</p:attrName>
                                        </p:attrNameLst>
                                      </p:cBhvr>
                                      <p:tavLst>
                                        <p:tav tm="0">
                                          <p:val>
                                            <p:fltVal val="90"/>
                                          </p:val>
                                        </p:tav>
                                        <p:tav tm="100000">
                                          <p:val>
                                            <p:fltVal val="0"/>
                                          </p:val>
                                        </p:tav>
                                      </p:tavLst>
                                    </p:anim>
                                    <p:animEffect transition="in" filter="fade">
                                      <p:cBhvr>
                                        <p:cTn id="69" dur="1000"/>
                                        <p:tgtEl>
                                          <p:spTgt spid="13"/>
                                        </p:tgtEl>
                                      </p:cBhvr>
                                    </p:animEffect>
                                  </p:childTnLst>
                                </p:cTn>
                              </p:par>
                              <p:par>
                                <p:cTn id="70" presetID="31"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p:cTn id="72" dur="1000" fill="hold"/>
                                        <p:tgtEl>
                                          <p:spTgt spid="14"/>
                                        </p:tgtEl>
                                        <p:attrNameLst>
                                          <p:attrName>ppt_w</p:attrName>
                                        </p:attrNameLst>
                                      </p:cBhvr>
                                      <p:tavLst>
                                        <p:tav tm="0">
                                          <p:val>
                                            <p:fltVal val="0"/>
                                          </p:val>
                                        </p:tav>
                                        <p:tav tm="100000">
                                          <p:val>
                                            <p:strVal val="#ppt_w"/>
                                          </p:val>
                                        </p:tav>
                                      </p:tavLst>
                                    </p:anim>
                                    <p:anim calcmode="lin" valueType="num">
                                      <p:cBhvr>
                                        <p:cTn id="73" dur="1000" fill="hold"/>
                                        <p:tgtEl>
                                          <p:spTgt spid="14"/>
                                        </p:tgtEl>
                                        <p:attrNameLst>
                                          <p:attrName>ppt_h</p:attrName>
                                        </p:attrNameLst>
                                      </p:cBhvr>
                                      <p:tavLst>
                                        <p:tav tm="0">
                                          <p:val>
                                            <p:fltVal val="0"/>
                                          </p:val>
                                        </p:tav>
                                        <p:tav tm="100000">
                                          <p:val>
                                            <p:strVal val="#ppt_h"/>
                                          </p:val>
                                        </p:tav>
                                      </p:tavLst>
                                    </p:anim>
                                    <p:anim calcmode="lin" valueType="num">
                                      <p:cBhvr>
                                        <p:cTn id="74" dur="1000" fill="hold"/>
                                        <p:tgtEl>
                                          <p:spTgt spid="14"/>
                                        </p:tgtEl>
                                        <p:attrNameLst>
                                          <p:attrName>style.rotation</p:attrName>
                                        </p:attrNameLst>
                                      </p:cBhvr>
                                      <p:tavLst>
                                        <p:tav tm="0">
                                          <p:val>
                                            <p:fltVal val="90"/>
                                          </p:val>
                                        </p:tav>
                                        <p:tav tm="100000">
                                          <p:val>
                                            <p:fltVal val="0"/>
                                          </p:val>
                                        </p:tav>
                                      </p:tavLst>
                                    </p:anim>
                                    <p:animEffect transition="in" filter="fade">
                                      <p:cBhvr>
                                        <p:cTn id="75" dur="1000"/>
                                        <p:tgtEl>
                                          <p:spTgt spid="14"/>
                                        </p:tgtEl>
                                      </p:cBhvr>
                                    </p:animEffect>
                                  </p:childTnLst>
                                </p:cTn>
                              </p:par>
                              <p:par>
                                <p:cTn id="76" presetID="31" presetClass="entr" presetSubtype="0" fill="hold" nodeType="withEffect">
                                  <p:stCondLst>
                                    <p:cond delay="0"/>
                                  </p:stCondLst>
                                  <p:childTnLst>
                                    <p:set>
                                      <p:cBhvr>
                                        <p:cTn id="77" dur="1" fill="hold">
                                          <p:stCondLst>
                                            <p:cond delay="0"/>
                                          </p:stCondLst>
                                        </p:cTn>
                                        <p:tgtEl>
                                          <p:spTgt spid="15"/>
                                        </p:tgtEl>
                                        <p:attrNameLst>
                                          <p:attrName>style.visibility</p:attrName>
                                        </p:attrNameLst>
                                      </p:cBhvr>
                                      <p:to>
                                        <p:strVal val="visible"/>
                                      </p:to>
                                    </p:set>
                                    <p:anim calcmode="lin" valueType="num">
                                      <p:cBhvr>
                                        <p:cTn id="78" dur="1000" fill="hold"/>
                                        <p:tgtEl>
                                          <p:spTgt spid="15"/>
                                        </p:tgtEl>
                                        <p:attrNameLst>
                                          <p:attrName>ppt_w</p:attrName>
                                        </p:attrNameLst>
                                      </p:cBhvr>
                                      <p:tavLst>
                                        <p:tav tm="0">
                                          <p:val>
                                            <p:fltVal val="0"/>
                                          </p:val>
                                        </p:tav>
                                        <p:tav tm="100000">
                                          <p:val>
                                            <p:strVal val="#ppt_w"/>
                                          </p:val>
                                        </p:tav>
                                      </p:tavLst>
                                    </p:anim>
                                    <p:anim calcmode="lin" valueType="num">
                                      <p:cBhvr>
                                        <p:cTn id="79" dur="1000" fill="hold"/>
                                        <p:tgtEl>
                                          <p:spTgt spid="15"/>
                                        </p:tgtEl>
                                        <p:attrNameLst>
                                          <p:attrName>ppt_h</p:attrName>
                                        </p:attrNameLst>
                                      </p:cBhvr>
                                      <p:tavLst>
                                        <p:tav tm="0">
                                          <p:val>
                                            <p:fltVal val="0"/>
                                          </p:val>
                                        </p:tav>
                                        <p:tav tm="100000">
                                          <p:val>
                                            <p:strVal val="#ppt_h"/>
                                          </p:val>
                                        </p:tav>
                                      </p:tavLst>
                                    </p:anim>
                                    <p:anim calcmode="lin" valueType="num">
                                      <p:cBhvr>
                                        <p:cTn id="80" dur="1000" fill="hold"/>
                                        <p:tgtEl>
                                          <p:spTgt spid="15"/>
                                        </p:tgtEl>
                                        <p:attrNameLst>
                                          <p:attrName>style.rotation</p:attrName>
                                        </p:attrNameLst>
                                      </p:cBhvr>
                                      <p:tavLst>
                                        <p:tav tm="0">
                                          <p:val>
                                            <p:fltVal val="90"/>
                                          </p:val>
                                        </p:tav>
                                        <p:tav tm="100000">
                                          <p:val>
                                            <p:fltVal val="0"/>
                                          </p:val>
                                        </p:tav>
                                      </p:tavLst>
                                    </p:anim>
                                    <p:animEffect transition="in" filter="fade">
                                      <p:cBhvr>
                                        <p:cTn id="81"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0" grpId="0" animBg="1"/>
      <p:bldP spid="51" grpId="0" animBg="1"/>
      <p:bldP spid="52" grpId="0" animBg="1"/>
      <p:bldP spid="53" grpId="0" animBg="1"/>
      <p:bldP spid="54" grpId="0" animBg="1"/>
      <p:bldP spid="55" grpId="0" animBg="1"/>
      <p:bldP spid="57" grpId="0" animBg="1"/>
      <p:bldP spid="58"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0046"/>
        </a:solid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12881DAB-8113-3777-1537-97B2D1BEDE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0313" y="458158"/>
            <a:ext cx="6408560" cy="3596640"/>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grpSp>
        <p:nvGrpSpPr>
          <p:cNvPr id="4" name="Ομάδα 3">
            <a:extLst>
              <a:ext uri="{FF2B5EF4-FFF2-40B4-BE49-F238E27FC236}">
                <a16:creationId xmlns:a16="http://schemas.microsoft.com/office/drawing/2014/main" id="{20F5B494-3655-FA8A-EDE7-CDA484B57E8B}"/>
              </a:ext>
            </a:extLst>
          </p:cNvPr>
          <p:cNvGrpSpPr/>
          <p:nvPr/>
        </p:nvGrpSpPr>
        <p:grpSpPr>
          <a:xfrm>
            <a:off x="233679" y="141763"/>
            <a:ext cx="1044817" cy="1078548"/>
            <a:chOff x="599544" y="2097186"/>
            <a:chExt cx="2007544" cy="2072356"/>
          </a:xfrm>
        </p:grpSpPr>
        <p:pic>
          <p:nvPicPr>
            <p:cNvPr id="5" name="Εικόνα 4">
              <a:extLst>
                <a:ext uri="{FF2B5EF4-FFF2-40B4-BE49-F238E27FC236}">
                  <a16:creationId xmlns:a16="http://schemas.microsoft.com/office/drawing/2014/main" id="{13BBD0BE-9E01-B3A4-B892-136528DF71CC}"/>
                </a:ext>
              </a:extLst>
            </p:cNvPr>
            <p:cNvPicPr>
              <a:picLocks noChangeAspect="1"/>
            </p:cNvPicPr>
            <p:nvPr/>
          </p:nvPicPr>
          <p:blipFill>
            <a:blip r:embed="rId4"/>
            <a:srcRect r="51188"/>
            <a:stretch>
              <a:fillRect/>
            </a:stretch>
          </p:blipFill>
          <p:spPr>
            <a:xfrm>
              <a:off x="599544" y="2108915"/>
              <a:ext cx="1005833" cy="2060627"/>
            </a:xfrm>
            <a:prstGeom prst="rect">
              <a:avLst/>
            </a:prstGeom>
          </p:spPr>
        </p:pic>
        <p:pic>
          <p:nvPicPr>
            <p:cNvPr id="6" name="Εικόνα 5">
              <a:extLst>
                <a:ext uri="{FF2B5EF4-FFF2-40B4-BE49-F238E27FC236}">
                  <a16:creationId xmlns:a16="http://schemas.microsoft.com/office/drawing/2014/main" id="{D33F2275-5D9B-7A1F-8C4A-128F781AABCB}"/>
                </a:ext>
              </a:extLst>
            </p:cNvPr>
            <p:cNvPicPr>
              <a:picLocks noChangeAspect="1"/>
            </p:cNvPicPr>
            <p:nvPr/>
          </p:nvPicPr>
          <p:blipFill>
            <a:blip r:embed="rId4"/>
            <a:srcRect r="51188"/>
            <a:stretch>
              <a:fillRect/>
            </a:stretch>
          </p:blipFill>
          <p:spPr>
            <a:xfrm flipH="1" flipV="1">
              <a:off x="1601257" y="2097186"/>
              <a:ext cx="1005831" cy="2060627"/>
            </a:xfrm>
            <a:prstGeom prst="rect">
              <a:avLst/>
            </a:prstGeom>
          </p:spPr>
        </p:pic>
        <p:sp>
          <p:nvSpPr>
            <p:cNvPr id="7" name="Οβάλ 6">
              <a:extLst>
                <a:ext uri="{FF2B5EF4-FFF2-40B4-BE49-F238E27FC236}">
                  <a16:creationId xmlns:a16="http://schemas.microsoft.com/office/drawing/2014/main" id="{4909D35B-55B0-2178-B33C-78231776DFF7}"/>
                </a:ext>
              </a:extLst>
            </p:cNvPr>
            <p:cNvSpPr/>
            <p:nvPr/>
          </p:nvSpPr>
          <p:spPr>
            <a:xfrm>
              <a:off x="753832" y="2778870"/>
              <a:ext cx="697258" cy="697258"/>
            </a:xfrm>
            <a:prstGeom prst="ellipse">
              <a:avLst/>
            </a:prstGeom>
            <a:solidFill>
              <a:srgbClr val="A4A4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Οβάλ 7">
              <a:extLst>
                <a:ext uri="{FF2B5EF4-FFF2-40B4-BE49-F238E27FC236}">
                  <a16:creationId xmlns:a16="http://schemas.microsoft.com/office/drawing/2014/main" id="{7CE98E2E-E9A9-8A40-FEFB-5D82F1C80805}"/>
                </a:ext>
              </a:extLst>
            </p:cNvPr>
            <p:cNvSpPr/>
            <p:nvPr/>
          </p:nvSpPr>
          <p:spPr>
            <a:xfrm>
              <a:off x="1755543" y="2790599"/>
              <a:ext cx="697258" cy="697258"/>
            </a:xfrm>
            <a:prstGeom prst="ellipse">
              <a:avLst/>
            </a:prstGeom>
            <a:solidFill>
              <a:srgbClr val="1700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grpSp>
      <p:sp>
        <p:nvSpPr>
          <p:cNvPr id="9" name="Ορθογώνιο: Στρογγύλεμα γωνιών 8">
            <a:extLst>
              <a:ext uri="{FF2B5EF4-FFF2-40B4-BE49-F238E27FC236}">
                <a16:creationId xmlns:a16="http://schemas.microsoft.com/office/drawing/2014/main" id="{E66D20DB-DC53-37D2-242F-9DFF2C65BD81}"/>
              </a:ext>
            </a:extLst>
          </p:cNvPr>
          <p:cNvSpPr/>
          <p:nvPr/>
        </p:nvSpPr>
        <p:spPr>
          <a:xfrm>
            <a:off x="-514637" y="1575091"/>
            <a:ext cx="4603311" cy="701152"/>
          </a:xfrm>
          <a:prstGeom prst="roundRect">
            <a:avLst>
              <a:gd name="adj" fmla="val 50000"/>
            </a:avLst>
          </a:prstGeom>
          <a:solidFill>
            <a:srgbClr val="3B0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b="1" dirty="0">
                <a:solidFill>
                  <a:srgbClr val="DDDDFF"/>
                </a:solidFill>
              </a:rPr>
              <a:t>ΠΟΙΟΣ Ο ΣΤΟΧΟΣ;</a:t>
            </a:r>
          </a:p>
        </p:txBody>
      </p:sp>
      <p:sp>
        <p:nvSpPr>
          <p:cNvPr id="14" name="Ορθογώνιο: Στρογγύλεμα γωνιών 13">
            <a:extLst>
              <a:ext uri="{FF2B5EF4-FFF2-40B4-BE49-F238E27FC236}">
                <a16:creationId xmlns:a16="http://schemas.microsoft.com/office/drawing/2014/main" id="{B2AC9849-A667-F9A6-0249-8DBFE80BAE4A}"/>
              </a:ext>
            </a:extLst>
          </p:cNvPr>
          <p:cNvSpPr/>
          <p:nvPr/>
        </p:nvSpPr>
        <p:spPr>
          <a:xfrm>
            <a:off x="-620145" y="3640563"/>
            <a:ext cx="4603312" cy="701152"/>
          </a:xfrm>
          <a:prstGeom prst="roundRect">
            <a:avLst>
              <a:gd name="adj" fmla="val 50000"/>
            </a:avLst>
          </a:prstGeom>
          <a:solidFill>
            <a:srgbClr val="3B0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b="1" dirty="0">
                <a:solidFill>
                  <a:srgbClr val="DDDDFF"/>
                </a:solidFill>
              </a:rPr>
              <a:t>ΓΙΑΤΙ ΕΠΙΛΕΞΑΜΕ ΤΟ ΘΕΜΑ ΜΑΣ;</a:t>
            </a:r>
          </a:p>
        </p:txBody>
      </p:sp>
      <p:sp>
        <p:nvSpPr>
          <p:cNvPr id="15" name="Ορθογώνιο: Στρογγύλεμα γωνιών 14">
            <a:extLst>
              <a:ext uri="{FF2B5EF4-FFF2-40B4-BE49-F238E27FC236}">
                <a16:creationId xmlns:a16="http://schemas.microsoft.com/office/drawing/2014/main" id="{FD28A4AB-2B2D-8DEC-7B0B-16187E0A8C79}"/>
              </a:ext>
            </a:extLst>
          </p:cNvPr>
          <p:cNvSpPr/>
          <p:nvPr/>
        </p:nvSpPr>
        <p:spPr>
          <a:xfrm>
            <a:off x="-620145" y="4527341"/>
            <a:ext cx="4603312" cy="701152"/>
          </a:xfrm>
          <a:prstGeom prst="roundRect">
            <a:avLst>
              <a:gd name="adj" fmla="val 50000"/>
            </a:avLst>
          </a:prstGeom>
          <a:solidFill>
            <a:srgbClr val="5500FE"/>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sz="2000" b="1" dirty="0">
                <a:solidFill>
                  <a:srgbClr val="DDDDFF"/>
                </a:solidFill>
              </a:rPr>
              <a:t>ΠΟΎ ΔΥΣΚΟΛΕΥΤΗΚΑΜΕ;</a:t>
            </a:r>
          </a:p>
        </p:txBody>
      </p:sp>
      <p:sp>
        <p:nvSpPr>
          <p:cNvPr id="16" name="Ορθογώνιο: Στρογγύλεμα γωνιών 15">
            <a:extLst>
              <a:ext uri="{FF2B5EF4-FFF2-40B4-BE49-F238E27FC236}">
                <a16:creationId xmlns:a16="http://schemas.microsoft.com/office/drawing/2014/main" id="{D13F38A8-F74D-354B-A8EA-E680F4E63AAB}"/>
              </a:ext>
            </a:extLst>
          </p:cNvPr>
          <p:cNvSpPr/>
          <p:nvPr/>
        </p:nvSpPr>
        <p:spPr>
          <a:xfrm>
            <a:off x="-620145" y="5414119"/>
            <a:ext cx="4603312" cy="701152"/>
          </a:xfrm>
          <a:prstGeom prst="roundRect">
            <a:avLst>
              <a:gd name="adj" fmla="val 50000"/>
            </a:avLst>
          </a:prstGeom>
          <a:solidFill>
            <a:srgbClr val="3B0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b="1" dirty="0">
                <a:solidFill>
                  <a:srgbClr val="DDDDFF"/>
                </a:solidFill>
              </a:rPr>
              <a:t>ΠΏΣ ΞΕΠΕΡΑΣΑΜΕ ΤΙΣ ΔΥΣΚΟΛΙΕΣ;</a:t>
            </a:r>
          </a:p>
        </p:txBody>
      </p:sp>
      <p:sp>
        <p:nvSpPr>
          <p:cNvPr id="18" name="Ορθογώνιο: Στρογγύλεμα γωνιών 17">
            <a:extLst>
              <a:ext uri="{FF2B5EF4-FFF2-40B4-BE49-F238E27FC236}">
                <a16:creationId xmlns:a16="http://schemas.microsoft.com/office/drawing/2014/main" id="{E5B8CF2B-E005-7EE8-8E80-1227BB0B85A2}"/>
              </a:ext>
            </a:extLst>
          </p:cNvPr>
          <p:cNvSpPr/>
          <p:nvPr/>
        </p:nvSpPr>
        <p:spPr>
          <a:xfrm>
            <a:off x="-620145" y="2607827"/>
            <a:ext cx="4603312" cy="701152"/>
          </a:xfrm>
          <a:prstGeom prst="roundRect">
            <a:avLst>
              <a:gd name="adj" fmla="val 50000"/>
            </a:avLst>
          </a:prstGeom>
          <a:solidFill>
            <a:srgbClr val="5500FE"/>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sz="2000" b="1" dirty="0">
                <a:solidFill>
                  <a:srgbClr val="DDDDFF"/>
                </a:solidFill>
              </a:rPr>
              <a:t>ΠΏΣ ΣΧΕΤΙΖΕΤΑΙ ΜΕ ΤΙΣ ΕΠΙΣΤΗΜΕΣ;</a:t>
            </a:r>
          </a:p>
        </p:txBody>
      </p:sp>
      <p:pic>
        <p:nvPicPr>
          <p:cNvPr id="1026" name="Picture 2" descr="FACE THINKING1">
            <a:extLst>
              <a:ext uri="{FF2B5EF4-FFF2-40B4-BE49-F238E27FC236}">
                <a16:creationId xmlns:a16="http://schemas.microsoft.com/office/drawing/2014/main" id="{0F058134-7C32-9786-A688-159E1748043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8784" b="96284" l="7095" r="90541">
                        <a14:foregroundMark x1="8108" y1="48649" x2="8108" y2="48649"/>
                        <a14:foregroundMark x1="48311" y1="8784" x2="48311" y2="8784"/>
                        <a14:foregroundMark x1="91554" y1="53378" x2="91554" y2="53378"/>
                        <a14:foregroundMark x1="56081" y1="36824" x2="83446" y2="42905"/>
                        <a14:foregroundMark x1="14865" y1="35473" x2="38176" y2="35135"/>
                        <a14:foregroundMark x1="38176" y1="35135" x2="59122" y2="36486"/>
                        <a14:foregroundMark x1="34797" y1="22635" x2="26689" y2="53716"/>
                        <a14:foregroundMark x1="26351" y1="43919" x2="43581" y2="39189"/>
                        <a14:foregroundMark x1="43581" y1="39189" x2="38851" y2="33784"/>
                        <a14:foregroundMark x1="38176" y1="51351" x2="35811" y2="39527"/>
                        <a14:foregroundMark x1="86824" y1="39189" x2="53041" y2="48649"/>
                        <a14:foregroundMark x1="75676" y1="28378" x2="60473" y2="34797"/>
                        <a14:foregroundMark x1="31757" y1="90878" x2="31757" y2="90878"/>
                        <a14:foregroundMark x1="51014" y1="92230" x2="51014" y2="92230"/>
                        <a14:foregroundMark x1="37162" y1="96284" x2="37162" y2="96284"/>
                        <a14:foregroundMark x1="66892" y1="46959" x2="66892" y2="46959"/>
                      </a14:backgroundRemoval>
                    </a14:imgEffect>
                  </a14:imgLayer>
                </a14:imgProps>
              </a:ext>
              <a:ext uri="{28A0092B-C50C-407E-A947-70E740481C1C}">
                <a14:useLocalDpi xmlns:a14="http://schemas.microsoft.com/office/drawing/2010/main" val="0"/>
              </a:ext>
            </a:extLst>
          </a:blip>
          <a:srcRect/>
          <a:stretch>
            <a:fillRect/>
          </a:stretch>
        </p:blipFill>
        <p:spPr bwMode="auto">
          <a:xfrm>
            <a:off x="3644492" y="538657"/>
            <a:ext cx="1409700" cy="1409700"/>
          </a:xfrm>
          <a:prstGeom prst="rect">
            <a:avLst/>
          </a:prstGeom>
          <a:noFill/>
          <a:extLst>
            <a:ext uri="{909E8E84-426E-40DD-AFC4-6F175D3DCCD1}">
              <a14:hiddenFill xmlns:a14="http://schemas.microsoft.com/office/drawing/2010/main">
                <a:solidFill>
                  <a:srgbClr val="FFFFFF"/>
                </a:solidFill>
              </a14:hiddenFill>
            </a:ext>
          </a:extLst>
        </p:spPr>
      </p:pic>
      <p:pic>
        <p:nvPicPr>
          <p:cNvPr id="19" name="Θέση περιεχομένου 4">
            <a:extLst>
              <a:ext uri="{FF2B5EF4-FFF2-40B4-BE49-F238E27FC236}">
                <a16:creationId xmlns:a16="http://schemas.microsoft.com/office/drawing/2014/main" id="{879FFA1A-C1B9-0E22-936E-6EBA56965483}"/>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28425" t="24546" r="29463" b="22786"/>
          <a:stretch/>
        </p:blipFill>
        <p:spPr>
          <a:xfrm>
            <a:off x="4244820" y="4681819"/>
            <a:ext cx="3754973" cy="2117520"/>
          </a:xfrm>
          <a:prstGeom prst="rect">
            <a:avLst/>
          </a:prstGeom>
        </p:spPr>
      </p:pic>
      <p:sp>
        <p:nvSpPr>
          <p:cNvPr id="20" name="Βέλος: Αριστερό 19">
            <a:extLst>
              <a:ext uri="{FF2B5EF4-FFF2-40B4-BE49-F238E27FC236}">
                <a16:creationId xmlns:a16="http://schemas.microsoft.com/office/drawing/2014/main" id="{1FF14EBB-1BE2-5428-C6E3-23404127F7B0}"/>
              </a:ext>
            </a:extLst>
          </p:cNvPr>
          <p:cNvSpPr/>
          <p:nvPr/>
        </p:nvSpPr>
        <p:spPr>
          <a:xfrm>
            <a:off x="7281664" y="4341715"/>
            <a:ext cx="927171" cy="726573"/>
          </a:xfrm>
          <a:prstGeom prst="leftArrow">
            <a:avLst/>
          </a:prstGeom>
          <a:solidFill>
            <a:srgbClr val="5500FE"/>
          </a:solidFill>
          <a:ln>
            <a:solidFill>
              <a:srgbClr val="5500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1" name="Βέλος: Αριστερό 20">
            <a:extLst>
              <a:ext uri="{FF2B5EF4-FFF2-40B4-BE49-F238E27FC236}">
                <a16:creationId xmlns:a16="http://schemas.microsoft.com/office/drawing/2014/main" id="{011796A5-D496-7FF7-861F-2BC862EF3707}"/>
              </a:ext>
            </a:extLst>
          </p:cNvPr>
          <p:cNvSpPr/>
          <p:nvPr/>
        </p:nvSpPr>
        <p:spPr>
          <a:xfrm>
            <a:off x="7593329" y="5554953"/>
            <a:ext cx="927171" cy="726573"/>
          </a:xfrm>
          <a:prstGeom prst="leftArrow">
            <a:avLst/>
          </a:prstGeom>
          <a:solidFill>
            <a:srgbClr val="5500FE"/>
          </a:solidFill>
          <a:ln>
            <a:solidFill>
              <a:srgbClr val="5500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1030" name="Picture 6">
            <a:extLst>
              <a:ext uri="{FF2B5EF4-FFF2-40B4-BE49-F238E27FC236}">
                <a16:creationId xmlns:a16="http://schemas.microsoft.com/office/drawing/2014/main" id="{7AF29FED-AC5B-CCB4-764F-405F79F47D66}"/>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700137" y="6101858"/>
            <a:ext cx="1299655" cy="7293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C3A042E5-AE44-5736-4962-24E6D592409B}"/>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658721" y="6128602"/>
            <a:ext cx="1299655" cy="72939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E8569BAA-8627-3179-C744-F44895E05AD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590858" y="6096685"/>
            <a:ext cx="1299655" cy="729398"/>
          </a:xfrm>
          <a:prstGeom prst="rect">
            <a:avLst/>
          </a:prstGeom>
          <a:noFill/>
          <a:extLst>
            <a:ext uri="{909E8E84-426E-40DD-AFC4-6F175D3DCCD1}">
              <a14:hiddenFill xmlns:a14="http://schemas.microsoft.com/office/drawing/2010/main">
                <a:solidFill>
                  <a:srgbClr val="FFFFFF"/>
                </a:solidFill>
              </a14:hiddenFill>
            </a:ext>
          </a:extLst>
        </p:spPr>
      </p:pic>
      <p:pic>
        <p:nvPicPr>
          <p:cNvPr id="25" name="Εικόνα 24">
            <a:extLst>
              <a:ext uri="{FF2B5EF4-FFF2-40B4-BE49-F238E27FC236}">
                <a16:creationId xmlns:a16="http://schemas.microsoft.com/office/drawing/2014/main" id="{90EEE3C0-1C43-2E46-7021-7C28971625B6}"/>
              </a:ext>
            </a:extLst>
          </p:cNvPr>
          <p:cNvPicPr>
            <a:picLocks noChangeAspect="1"/>
          </p:cNvPicPr>
          <p:nvPr/>
        </p:nvPicPr>
        <p:blipFill>
          <a:blip r:embed="rId11">
            <a:extLst>
              <a:ext uri="{28A0092B-C50C-407E-A947-70E740481C1C}">
                <a14:useLocalDpi xmlns:a14="http://schemas.microsoft.com/office/drawing/2010/main" val="0"/>
              </a:ext>
            </a:extLst>
          </a:blip>
          <a:srcRect l="5145" t="31611" r="2526" b="4981"/>
          <a:stretch>
            <a:fillRect/>
          </a:stretch>
        </p:blipFill>
        <p:spPr>
          <a:xfrm>
            <a:off x="5432186" y="2779579"/>
            <a:ext cx="2535902" cy="1357309"/>
          </a:xfrm>
          <a:prstGeom prst="rect">
            <a:avLst/>
          </a:prstGeom>
          <a:ln w="9525">
            <a:solidFill>
              <a:srgbClr val="5500FE"/>
            </a:solidFill>
          </a:ln>
        </p:spPr>
      </p:pic>
      <p:cxnSp>
        <p:nvCxnSpPr>
          <p:cNvPr id="27" name="Ευθεία γραμμή σύνδεσης 26">
            <a:extLst>
              <a:ext uri="{FF2B5EF4-FFF2-40B4-BE49-F238E27FC236}">
                <a16:creationId xmlns:a16="http://schemas.microsoft.com/office/drawing/2014/main" id="{6E6F0E04-69E0-C631-43C0-54858C668540}"/>
              </a:ext>
            </a:extLst>
          </p:cNvPr>
          <p:cNvCxnSpPr/>
          <p:nvPr/>
        </p:nvCxnSpPr>
        <p:spPr>
          <a:xfrm flipV="1">
            <a:off x="5807089" y="1373897"/>
            <a:ext cx="0" cy="1618488"/>
          </a:xfrm>
          <a:prstGeom prst="line">
            <a:avLst/>
          </a:prstGeom>
          <a:ln w="76200">
            <a:solidFill>
              <a:srgbClr val="5500FE"/>
            </a:solidFill>
          </a:ln>
        </p:spPr>
        <p:style>
          <a:lnRef idx="1">
            <a:schemeClr val="accent1"/>
          </a:lnRef>
          <a:fillRef idx="0">
            <a:schemeClr val="accent1"/>
          </a:fillRef>
          <a:effectRef idx="0">
            <a:schemeClr val="accent1"/>
          </a:effectRef>
          <a:fontRef idx="minor">
            <a:schemeClr val="tx1"/>
          </a:fontRef>
        </p:style>
      </p:cxnSp>
      <p:cxnSp>
        <p:nvCxnSpPr>
          <p:cNvPr id="28" name="Ευθεία γραμμή σύνδεσης 27">
            <a:extLst>
              <a:ext uri="{FF2B5EF4-FFF2-40B4-BE49-F238E27FC236}">
                <a16:creationId xmlns:a16="http://schemas.microsoft.com/office/drawing/2014/main" id="{A895182E-E49C-1623-947E-52466F8ABEDB}"/>
              </a:ext>
            </a:extLst>
          </p:cNvPr>
          <p:cNvCxnSpPr>
            <a:cxnSpLocks/>
          </p:cNvCxnSpPr>
          <p:nvPr/>
        </p:nvCxnSpPr>
        <p:spPr>
          <a:xfrm flipV="1">
            <a:off x="6081409" y="1413477"/>
            <a:ext cx="0" cy="2045665"/>
          </a:xfrm>
          <a:prstGeom prst="line">
            <a:avLst/>
          </a:prstGeom>
          <a:ln w="76200">
            <a:solidFill>
              <a:srgbClr val="5500FE"/>
            </a:solidFill>
          </a:ln>
        </p:spPr>
        <p:style>
          <a:lnRef idx="1">
            <a:schemeClr val="accent1"/>
          </a:lnRef>
          <a:fillRef idx="0">
            <a:schemeClr val="accent1"/>
          </a:fillRef>
          <a:effectRef idx="0">
            <a:schemeClr val="accent1"/>
          </a:effectRef>
          <a:fontRef idx="minor">
            <a:schemeClr val="tx1"/>
          </a:fontRef>
        </p:style>
      </p:cxnSp>
      <p:cxnSp>
        <p:nvCxnSpPr>
          <p:cNvPr id="30" name="Ευθεία γραμμή σύνδεσης 29">
            <a:extLst>
              <a:ext uri="{FF2B5EF4-FFF2-40B4-BE49-F238E27FC236}">
                <a16:creationId xmlns:a16="http://schemas.microsoft.com/office/drawing/2014/main" id="{EB12B3C7-C914-7F53-5C8A-CBB1D19033BA}"/>
              </a:ext>
            </a:extLst>
          </p:cNvPr>
          <p:cNvCxnSpPr>
            <a:cxnSpLocks/>
          </p:cNvCxnSpPr>
          <p:nvPr/>
        </p:nvCxnSpPr>
        <p:spPr>
          <a:xfrm flipV="1">
            <a:off x="6700137" y="1373897"/>
            <a:ext cx="0" cy="2045665"/>
          </a:xfrm>
          <a:prstGeom prst="line">
            <a:avLst/>
          </a:prstGeom>
          <a:ln w="76200">
            <a:solidFill>
              <a:srgbClr val="5500FE"/>
            </a:solidFill>
          </a:ln>
        </p:spPr>
        <p:style>
          <a:lnRef idx="1">
            <a:schemeClr val="accent1"/>
          </a:lnRef>
          <a:fillRef idx="0">
            <a:schemeClr val="accent1"/>
          </a:fillRef>
          <a:effectRef idx="0">
            <a:schemeClr val="accent1"/>
          </a:effectRef>
          <a:fontRef idx="minor">
            <a:schemeClr val="tx1"/>
          </a:fontRef>
        </p:style>
      </p:cxnSp>
      <p:cxnSp>
        <p:nvCxnSpPr>
          <p:cNvPr id="31" name="Ευθεία γραμμή σύνδεσης 30">
            <a:extLst>
              <a:ext uri="{FF2B5EF4-FFF2-40B4-BE49-F238E27FC236}">
                <a16:creationId xmlns:a16="http://schemas.microsoft.com/office/drawing/2014/main" id="{8176CB10-DB42-2EAA-AC7D-3B20000A2BD7}"/>
              </a:ext>
            </a:extLst>
          </p:cNvPr>
          <p:cNvCxnSpPr>
            <a:cxnSpLocks/>
          </p:cNvCxnSpPr>
          <p:nvPr/>
        </p:nvCxnSpPr>
        <p:spPr>
          <a:xfrm flipV="1">
            <a:off x="7645017" y="1383726"/>
            <a:ext cx="0" cy="2631491"/>
          </a:xfrm>
          <a:prstGeom prst="line">
            <a:avLst/>
          </a:prstGeom>
          <a:ln w="76200">
            <a:solidFill>
              <a:srgbClr val="5500FE"/>
            </a:solidFill>
          </a:ln>
        </p:spPr>
        <p:style>
          <a:lnRef idx="1">
            <a:schemeClr val="accent1"/>
          </a:lnRef>
          <a:fillRef idx="0">
            <a:schemeClr val="accent1"/>
          </a:fillRef>
          <a:effectRef idx="0">
            <a:schemeClr val="accent1"/>
          </a:effectRef>
          <a:fontRef idx="minor">
            <a:schemeClr val="tx1"/>
          </a:fontRef>
        </p:style>
      </p:cxnSp>
      <p:cxnSp>
        <p:nvCxnSpPr>
          <p:cNvPr id="33" name="Ευθεία γραμμή σύνδεσης 32">
            <a:extLst>
              <a:ext uri="{FF2B5EF4-FFF2-40B4-BE49-F238E27FC236}">
                <a16:creationId xmlns:a16="http://schemas.microsoft.com/office/drawing/2014/main" id="{69AC038C-71AB-C4D4-72CF-5FCC5E0319AE}"/>
              </a:ext>
            </a:extLst>
          </p:cNvPr>
          <p:cNvCxnSpPr>
            <a:cxnSpLocks/>
          </p:cNvCxnSpPr>
          <p:nvPr/>
        </p:nvCxnSpPr>
        <p:spPr>
          <a:xfrm flipV="1">
            <a:off x="7285353" y="1585460"/>
            <a:ext cx="0" cy="1406925"/>
          </a:xfrm>
          <a:prstGeom prst="line">
            <a:avLst/>
          </a:prstGeom>
          <a:ln w="76200">
            <a:solidFill>
              <a:srgbClr val="5500FE"/>
            </a:solidFill>
          </a:ln>
        </p:spPr>
        <p:style>
          <a:lnRef idx="1">
            <a:schemeClr val="accent1"/>
          </a:lnRef>
          <a:fillRef idx="0">
            <a:schemeClr val="accent1"/>
          </a:fillRef>
          <a:effectRef idx="0">
            <a:schemeClr val="accent1"/>
          </a:effectRef>
          <a:fontRef idx="minor">
            <a:schemeClr val="tx1"/>
          </a:fontRef>
        </p:style>
      </p:cxnSp>
      <p:pic>
        <p:nvPicPr>
          <p:cNvPr id="36" name="Εικόνα 35">
            <a:extLst>
              <a:ext uri="{FF2B5EF4-FFF2-40B4-BE49-F238E27FC236}">
                <a16:creationId xmlns:a16="http://schemas.microsoft.com/office/drawing/2014/main" id="{32F40C01-E060-4C75-CC7B-772D692C4CAF}"/>
              </a:ext>
            </a:extLst>
          </p:cNvPr>
          <p:cNvPicPr>
            <a:picLocks noChangeAspect="1"/>
          </p:cNvPicPr>
          <p:nvPr/>
        </p:nvPicPr>
        <p:blipFill>
          <a:blip r:embed="rId12">
            <a:extLst>
              <a:ext uri="{28A0092B-C50C-407E-A947-70E740481C1C}">
                <a14:useLocalDpi xmlns:a14="http://schemas.microsoft.com/office/drawing/2010/main" val="0"/>
              </a:ext>
            </a:extLst>
          </a:blip>
          <a:srcRect l="3400" t="18894" r="73763"/>
          <a:stretch>
            <a:fillRect/>
          </a:stretch>
        </p:blipFill>
        <p:spPr>
          <a:xfrm>
            <a:off x="12566707" y="221437"/>
            <a:ext cx="2784290" cy="5253228"/>
          </a:xfrm>
          <a:prstGeom prst="rect">
            <a:avLst/>
          </a:prstGeom>
        </p:spPr>
      </p:pic>
    </p:spTree>
    <p:extLst>
      <p:ext uri="{BB962C8B-B14F-4D97-AF65-F5344CB8AC3E}">
        <p14:creationId xmlns:p14="http://schemas.microsoft.com/office/powerpoint/2010/main" val="419950892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500"/>
                                        <p:tgtEl>
                                          <p:spTgt spid="102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0-#ppt_w/2"/>
                                          </p:val>
                                        </p:tav>
                                        <p:tav tm="100000">
                                          <p:val>
                                            <p:strVal val="#ppt_x"/>
                                          </p:val>
                                        </p:tav>
                                      </p:tavLst>
                                    </p:anim>
                                    <p:anim calcmode="lin" valueType="num">
                                      <p:cBhvr additive="base">
                                        <p:cTn id="19"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arn(inVertical)">
                                      <p:cBhvr>
                                        <p:cTn id="24" dur="500"/>
                                        <p:tgtEl>
                                          <p:spTgt spid="19"/>
                                        </p:tgtEl>
                                      </p:cBhvr>
                                    </p:animEffect>
                                  </p:childTnLst>
                                </p:cTn>
                              </p:par>
                              <p:par>
                                <p:cTn id="25" presetID="16" presetClass="entr" presetSubtype="21"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barn(inVertical)">
                                      <p:cBhvr>
                                        <p:cTn id="27" dur="500"/>
                                        <p:tgtEl>
                                          <p:spTgt spid="25"/>
                                        </p:tgtEl>
                                      </p:cBhvr>
                                    </p:animEffect>
                                  </p:childTnLst>
                                </p:cTn>
                              </p:par>
                              <p:par>
                                <p:cTn id="28" presetID="16" presetClass="entr" presetSubtype="21"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barn(inVertical)">
                                      <p:cBhvr>
                                        <p:cTn id="30" dur="500"/>
                                        <p:tgtEl>
                                          <p:spTgt spid="28"/>
                                        </p:tgtEl>
                                      </p:cBhvr>
                                    </p:animEffect>
                                  </p:childTnLst>
                                </p:cTn>
                              </p:par>
                              <p:par>
                                <p:cTn id="31" presetID="16" presetClass="entr" presetSubtype="21"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arn(inVertical)">
                                      <p:cBhvr>
                                        <p:cTn id="33" dur="500"/>
                                        <p:tgtEl>
                                          <p:spTgt spid="27"/>
                                        </p:tgtEl>
                                      </p:cBhvr>
                                    </p:animEffect>
                                  </p:childTnLst>
                                </p:cTn>
                              </p:par>
                              <p:par>
                                <p:cTn id="34" presetID="16" presetClass="entr" presetSubtype="21"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barn(inVertical)">
                                      <p:cBhvr>
                                        <p:cTn id="36" dur="500"/>
                                        <p:tgtEl>
                                          <p:spTgt spid="30"/>
                                        </p:tgtEl>
                                      </p:cBhvr>
                                    </p:animEffect>
                                  </p:childTnLst>
                                </p:cTn>
                              </p:par>
                              <p:par>
                                <p:cTn id="37" presetID="16" presetClass="entr" presetSubtype="21"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barn(inVertical)">
                                      <p:cBhvr>
                                        <p:cTn id="39" dur="500"/>
                                        <p:tgtEl>
                                          <p:spTgt spid="33"/>
                                        </p:tgtEl>
                                      </p:cBhvr>
                                    </p:animEffect>
                                  </p:childTnLst>
                                </p:cTn>
                              </p:par>
                              <p:par>
                                <p:cTn id="40" presetID="16" presetClass="entr" presetSubtype="21" fill="hold"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barn(inVertical)">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1+#ppt_w/2"/>
                                          </p:val>
                                        </p:tav>
                                        <p:tav tm="100000">
                                          <p:val>
                                            <p:strVal val="#ppt_x"/>
                                          </p:val>
                                        </p:tav>
                                      </p:tavLst>
                                    </p:anim>
                                    <p:anim calcmode="lin" valueType="num">
                                      <p:cBhvr additive="base">
                                        <p:cTn id="48" dur="500" fill="hold"/>
                                        <p:tgtEl>
                                          <p:spTgt spid="20"/>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1+#ppt_w/2"/>
                                          </p:val>
                                        </p:tav>
                                        <p:tav tm="100000">
                                          <p:val>
                                            <p:strVal val="#ppt_x"/>
                                          </p:val>
                                        </p:tav>
                                      </p:tavLst>
                                    </p:anim>
                                    <p:anim calcmode="lin" valueType="num">
                                      <p:cBhvr additive="base">
                                        <p:cTn id="52" dur="500" fill="hold"/>
                                        <p:tgtEl>
                                          <p:spTgt spid="21"/>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1030"/>
                                        </p:tgtEl>
                                        <p:attrNameLst>
                                          <p:attrName>style.visibility</p:attrName>
                                        </p:attrNameLst>
                                      </p:cBhvr>
                                      <p:to>
                                        <p:strVal val="visible"/>
                                      </p:to>
                                    </p:set>
                                    <p:anim calcmode="lin" valueType="num">
                                      <p:cBhvr additive="base">
                                        <p:cTn id="55" dur="500" fill="hold"/>
                                        <p:tgtEl>
                                          <p:spTgt spid="1030"/>
                                        </p:tgtEl>
                                        <p:attrNameLst>
                                          <p:attrName>ppt_x</p:attrName>
                                        </p:attrNameLst>
                                      </p:cBhvr>
                                      <p:tavLst>
                                        <p:tav tm="0">
                                          <p:val>
                                            <p:strVal val="1+#ppt_w/2"/>
                                          </p:val>
                                        </p:tav>
                                        <p:tav tm="100000">
                                          <p:val>
                                            <p:strVal val="#ppt_x"/>
                                          </p:val>
                                        </p:tav>
                                      </p:tavLst>
                                    </p:anim>
                                    <p:anim calcmode="lin" valueType="num">
                                      <p:cBhvr additive="base">
                                        <p:cTn id="56" dur="500" fill="hold"/>
                                        <p:tgtEl>
                                          <p:spTgt spid="1030"/>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1+#ppt_w/2"/>
                                          </p:val>
                                        </p:tav>
                                        <p:tav tm="100000">
                                          <p:val>
                                            <p:strVal val="#ppt_x"/>
                                          </p:val>
                                        </p:tav>
                                      </p:tavLst>
                                    </p:anim>
                                    <p:anim calcmode="lin" valueType="num">
                                      <p:cBhvr additive="base">
                                        <p:cTn id="60" dur="500" fill="hold"/>
                                        <p:tgtEl>
                                          <p:spTgt spid="22"/>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500" fill="hold"/>
                                        <p:tgtEl>
                                          <p:spTgt spid="23"/>
                                        </p:tgtEl>
                                        <p:attrNameLst>
                                          <p:attrName>ppt_x</p:attrName>
                                        </p:attrNameLst>
                                      </p:cBhvr>
                                      <p:tavLst>
                                        <p:tav tm="0">
                                          <p:val>
                                            <p:strVal val="1+#ppt_w/2"/>
                                          </p:val>
                                        </p:tav>
                                        <p:tav tm="100000">
                                          <p:val>
                                            <p:strVal val="#ppt_x"/>
                                          </p:val>
                                        </p:tav>
                                      </p:tavLst>
                                    </p:anim>
                                    <p:anim calcmode="lin" valueType="num">
                                      <p:cBhvr additive="base">
                                        <p:cTn id="6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500" fill="hold"/>
                                        <p:tgtEl>
                                          <p:spTgt spid="14"/>
                                        </p:tgtEl>
                                        <p:attrNameLst>
                                          <p:attrName>ppt_x</p:attrName>
                                        </p:attrNameLst>
                                      </p:cBhvr>
                                      <p:tavLst>
                                        <p:tav tm="0">
                                          <p:val>
                                            <p:strVal val="0-#ppt_w/2"/>
                                          </p:val>
                                        </p:tav>
                                        <p:tav tm="100000">
                                          <p:val>
                                            <p:strVal val="#ppt_x"/>
                                          </p:val>
                                        </p:tav>
                                      </p:tavLst>
                                    </p:anim>
                                    <p:anim calcmode="lin" valueType="num">
                                      <p:cBhvr additive="base">
                                        <p:cTn id="7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anim calcmode="lin" valueType="num">
                                      <p:cBhvr additive="base">
                                        <p:cTn id="75" dur="500" fill="hold"/>
                                        <p:tgtEl>
                                          <p:spTgt spid="15"/>
                                        </p:tgtEl>
                                        <p:attrNameLst>
                                          <p:attrName>ppt_x</p:attrName>
                                        </p:attrNameLst>
                                      </p:cBhvr>
                                      <p:tavLst>
                                        <p:tav tm="0">
                                          <p:val>
                                            <p:strVal val="0-#ppt_w/2"/>
                                          </p:val>
                                        </p:tav>
                                        <p:tav tm="100000">
                                          <p:val>
                                            <p:strVal val="#ppt_x"/>
                                          </p:val>
                                        </p:tav>
                                      </p:tavLst>
                                    </p:anim>
                                    <p:anim calcmode="lin" valueType="num">
                                      <p:cBhvr additive="base">
                                        <p:cTn id="7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additive="base">
                                        <p:cTn id="81" dur="500" fill="hold"/>
                                        <p:tgtEl>
                                          <p:spTgt spid="16"/>
                                        </p:tgtEl>
                                        <p:attrNameLst>
                                          <p:attrName>ppt_x</p:attrName>
                                        </p:attrNameLst>
                                      </p:cBhvr>
                                      <p:tavLst>
                                        <p:tav tm="0">
                                          <p:val>
                                            <p:strVal val="0-#ppt_w/2"/>
                                          </p:val>
                                        </p:tav>
                                        <p:tav tm="100000">
                                          <p:val>
                                            <p:strVal val="#ppt_x"/>
                                          </p:val>
                                        </p:tav>
                                      </p:tavLst>
                                    </p:anim>
                                    <p:anim calcmode="lin" valueType="num">
                                      <p:cBhvr additive="base">
                                        <p:cTn id="82"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5" grpId="0" animBg="1"/>
      <p:bldP spid="16" grpId="0" animBg="1"/>
      <p:bldP spid="18" grpId="0" animBg="1"/>
      <p:bldP spid="20"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0046"/>
        </a:solidFill>
        <a:effectLst/>
      </p:bgPr>
    </p:bg>
    <p:spTree>
      <p:nvGrpSpPr>
        <p:cNvPr id="1" name=""/>
        <p:cNvGrpSpPr/>
        <p:nvPr/>
      </p:nvGrpSpPr>
      <p:grpSpPr>
        <a:xfrm>
          <a:off x="0" y="0"/>
          <a:ext cx="0" cy="0"/>
          <a:chOff x="0" y="0"/>
          <a:chExt cx="0" cy="0"/>
        </a:xfrm>
      </p:grpSpPr>
      <p:pic>
        <p:nvPicPr>
          <p:cNvPr id="38" name="Εικόνα 37">
            <a:extLst>
              <a:ext uri="{FF2B5EF4-FFF2-40B4-BE49-F238E27FC236}">
                <a16:creationId xmlns:a16="http://schemas.microsoft.com/office/drawing/2014/main" id="{72BACDA9-49E7-5234-E135-F56ED399B5A3}"/>
              </a:ext>
            </a:extLst>
          </p:cNvPr>
          <p:cNvPicPr>
            <a:picLocks noChangeAspect="1"/>
          </p:cNvPicPr>
          <p:nvPr/>
        </p:nvPicPr>
        <p:blipFill>
          <a:blip r:embed="rId3">
            <a:extLst>
              <a:ext uri="{28A0092B-C50C-407E-A947-70E740481C1C}">
                <a14:useLocalDpi xmlns:a14="http://schemas.microsoft.com/office/drawing/2010/main" val="0"/>
              </a:ext>
            </a:extLst>
          </a:blip>
          <a:srcRect l="3323" t="30164" r="55285" b="12833"/>
          <a:stretch>
            <a:fillRect/>
          </a:stretch>
        </p:blipFill>
        <p:spPr>
          <a:xfrm>
            <a:off x="2410852" y="-578544"/>
            <a:ext cx="3974724" cy="2907925"/>
          </a:xfrm>
          <a:prstGeom prst="rect">
            <a:avLst/>
          </a:prstGeom>
          <a:effectLst>
            <a:softEdge rad="635000"/>
          </a:effectLst>
        </p:spPr>
      </p:pic>
      <p:grpSp>
        <p:nvGrpSpPr>
          <p:cNvPr id="4" name="Ομάδα 3">
            <a:extLst>
              <a:ext uri="{FF2B5EF4-FFF2-40B4-BE49-F238E27FC236}">
                <a16:creationId xmlns:a16="http://schemas.microsoft.com/office/drawing/2014/main" id="{0E30C325-D347-BE31-7284-10AF7332AE2B}"/>
              </a:ext>
            </a:extLst>
          </p:cNvPr>
          <p:cNvGrpSpPr/>
          <p:nvPr/>
        </p:nvGrpSpPr>
        <p:grpSpPr>
          <a:xfrm>
            <a:off x="233679" y="141763"/>
            <a:ext cx="1044817" cy="1078548"/>
            <a:chOff x="599544" y="2097186"/>
            <a:chExt cx="2007544" cy="2072356"/>
          </a:xfrm>
        </p:grpSpPr>
        <p:pic>
          <p:nvPicPr>
            <p:cNvPr id="5" name="Εικόνα 4">
              <a:extLst>
                <a:ext uri="{FF2B5EF4-FFF2-40B4-BE49-F238E27FC236}">
                  <a16:creationId xmlns:a16="http://schemas.microsoft.com/office/drawing/2014/main" id="{BBE0E73F-541E-72D0-6453-A9F7ED504319}"/>
                </a:ext>
              </a:extLst>
            </p:cNvPr>
            <p:cNvPicPr>
              <a:picLocks noChangeAspect="1"/>
            </p:cNvPicPr>
            <p:nvPr/>
          </p:nvPicPr>
          <p:blipFill>
            <a:blip r:embed="rId4"/>
            <a:srcRect r="51188"/>
            <a:stretch>
              <a:fillRect/>
            </a:stretch>
          </p:blipFill>
          <p:spPr>
            <a:xfrm>
              <a:off x="599544" y="2108915"/>
              <a:ext cx="1005833" cy="2060627"/>
            </a:xfrm>
            <a:prstGeom prst="rect">
              <a:avLst/>
            </a:prstGeom>
          </p:spPr>
        </p:pic>
        <p:pic>
          <p:nvPicPr>
            <p:cNvPr id="6" name="Εικόνα 5">
              <a:extLst>
                <a:ext uri="{FF2B5EF4-FFF2-40B4-BE49-F238E27FC236}">
                  <a16:creationId xmlns:a16="http://schemas.microsoft.com/office/drawing/2014/main" id="{B00F9CF7-4443-875C-0AA5-2C1DA25F82F5}"/>
                </a:ext>
              </a:extLst>
            </p:cNvPr>
            <p:cNvPicPr>
              <a:picLocks noChangeAspect="1"/>
            </p:cNvPicPr>
            <p:nvPr/>
          </p:nvPicPr>
          <p:blipFill>
            <a:blip r:embed="rId4"/>
            <a:srcRect r="51188"/>
            <a:stretch>
              <a:fillRect/>
            </a:stretch>
          </p:blipFill>
          <p:spPr>
            <a:xfrm flipH="1" flipV="1">
              <a:off x="1601257" y="2097186"/>
              <a:ext cx="1005831" cy="2060627"/>
            </a:xfrm>
            <a:prstGeom prst="rect">
              <a:avLst/>
            </a:prstGeom>
          </p:spPr>
        </p:pic>
        <p:sp>
          <p:nvSpPr>
            <p:cNvPr id="7" name="Οβάλ 6">
              <a:extLst>
                <a:ext uri="{FF2B5EF4-FFF2-40B4-BE49-F238E27FC236}">
                  <a16:creationId xmlns:a16="http://schemas.microsoft.com/office/drawing/2014/main" id="{3777C3B1-49FA-E270-6361-3A6EE219CA91}"/>
                </a:ext>
              </a:extLst>
            </p:cNvPr>
            <p:cNvSpPr/>
            <p:nvPr/>
          </p:nvSpPr>
          <p:spPr>
            <a:xfrm>
              <a:off x="753832" y="2778870"/>
              <a:ext cx="697258" cy="697258"/>
            </a:xfrm>
            <a:prstGeom prst="ellipse">
              <a:avLst/>
            </a:prstGeom>
            <a:solidFill>
              <a:srgbClr val="A4A4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Οβάλ 7">
              <a:extLst>
                <a:ext uri="{FF2B5EF4-FFF2-40B4-BE49-F238E27FC236}">
                  <a16:creationId xmlns:a16="http://schemas.microsoft.com/office/drawing/2014/main" id="{2739A3A0-D502-3BFA-BA6D-266EBA0EB9D1}"/>
                </a:ext>
              </a:extLst>
            </p:cNvPr>
            <p:cNvSpPr/>
            <p:nvPr/>
          </p:nvSpPr>
          <p:spPr>
            <a:xfrm>
              <a:off x="1755543" y="2790599"/>
              <a:ext cx="697258" cy="697258"/>
            </a:xfrm>
            <a:prstGeom prst="ellipse">
              <a:avLst/>
            </a:prstGeom>
            <a:solidFill>
              <a:srgbClr val="1700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grpSp>
      <p:sp>
        <p:nvSpPr>
          <p:cNvPr id="25" name="Ορθογώνιο: Στρογγύλεμα γωνιών 24">
            <a:extLst>
              <a:ext uri="{FF2B5EF4-FFF2-40B4-BE49-F238E27FC236}">
                <a16:creationId xmlns:a16="http://schemas.microsoft.com/office/drawing/2014/main" id="{6682F388-0335-FA52-FE68-C8ED87AFA338}"/>
              </a:ext>
            </a:extLst>
          </p:cNvPr>
          <p:cNvSpPr/>
          <p:nvPr/>
        </p:nvSpPr>
        <p:spPr>
          <a:xfrm>
            <a:off x="-514637" y="1575091"/>
            <a:ext cx="4603311" cy="693516"/>
          </a:xfrm>
          <a:prstGeom prst="roundRect">
            <a:avLst>
              <a:gd name="adj" fmla="val 50000"/>
            </a:avLst>
          </a:prstGeom>
          <a:solidFill>
            <a:srgbClr val="3B0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sz="3200" b="1" dirty="0">
                <a:solidFill>
                  <a:srgbClr val="DDDDFF"/>
                </a:solidFill>
              </a:rPr>
              <a:t>ΕΡΓΟ ΑΝΑΦΟΡΑΣ;</a:t>
            </a:r>
          </a:p>
        </p:txBody>
      </p:sp>
      <p:sp>
        <p:nvSpPr>
          <p:cNvPr id="26" name="Ορθογώνιο: Στρογγύλεμα γωνιών 25">
            <a:extLst>
              <a:ext uri="{FF2B5EF4-FFF2-40B4-BE49-F238E27FC236}">
                <a16:creationId xmlns:a16="http://schemas.microsoft.com/office/drawing/2014/main" id="{FCC00936-CD91-CC81-CBC2-369E1C49D890}"/>
              </a:ext>
            </a:extLst>
          </p:cNvPr>
          <p:cNvSpPr/>
          <p:nvPr/>
        </p:nvSpPr>
        <p:spPr>
          <a:xfrm>
            <a:off x="-514638" y="2502045"/>
            <a:ext cx="4603312" cy="693516"/>
          </a:xfrm>
          <a:prstGeom prst="roundRect">
            <a:avLst>
              <a:gd name="adj" fmla="val 50000"/>
            </a:avLst>
          </a:prstGeom>
          <a:solidFill>
            <a:srgbClr val="5500FE"/>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sz="3600" b="1" dirty="0">
                <a:solidFill>
                  <a:srgbClr val="DDDDFF"/>
                </a:solidFill>
              </a:rPr>
              <a:t>ΓΙΑΤΙ ΑΥΤΌ ΤΟ ΕΡΓΟ;</a:t>
            </a:r>
          </a:p>
        </p:txBody>
      </p:sp>
      <p:sp>
        <p:nvSpPr>
          <p:cNvPr id="31" name="Ορθογώνιο: Στρογγύλεμα γωνιών 30">
            <a:extLst>
              <a:ext uri="{FF2B5EF4-FFF2-40B4-BE49-F238E27FC236}">
                <a16:creationId xmlns:a16="http://schemas.microsoft.com/office/drawing/2014/main" id="{FCCEFEDF-1C95-1F45-15DE-5D83C1FE7BE4}"/>
              </a:ext>
            </a:extLst>
          </p:cNvPr>
          <p:cNvSpPr/>
          <p:nvPr/>
        </p:nvSpPr>
        <p:spPr>
          <a:xfrm>
            <a:off x="-514638" y="3429000"/>
            <a:ext cx="4603312" cy="701152"/>
          </a:xfrm>
          <a:prstGeom prst="roundRect">
            <a:avLst>
              <a:gd name="adj" fmla="val 50000"/>
            </a:avLst>
          </a:prstGeom>
          <a:solidFill>
            <a:srgbClr val="5500FE"/>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sz="2000" b="1" dirty="0">
                <a:solidFill>
                  <a:srgbClr val="DDDDFF"/>
                </a:solidFill>
              </a:rPr>
              <a:t>ΠΏΣ ΣΧΕΤΙΖΕΤΑΙ ΤΟ ΠΑΙΧΝΙΔΙ ΜΕ ΤΟ ΕΡΓΟ ΑΝΑΦΟΡΑΣ;</a:t>
            </a:r>
          </a:p>
        </p:txBody>
      </p:sp>
      <p:pic>
        <p:nvPicPr>
          <p:cNvPr id="33" name="Εικόνα 32">
            <a:extLst>
              <a:ext uri="{FF2B5EF4-FFF2-40B4-BE49-F238E27FC236}">
                <a16:creationId xmlns:a16="http://schemas.microsoft.com/office/drawing/2014/main" id="{0CBB7541-8EFF-9F91-9E7C-1B86F980BD5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5490" b="95686" l="16875" r="66094">
                        <a14:foregroundMark x1="17760" y1="67255" x2="33229" y2="90882"/>
                        <a14:foregroundMark x1="33229" y1="90882" x2="32760" y2="96078"/>
                        <a14:foregroundMark x1="16979" y1="68922" x2="16979" y2="68922"/>
                        <a14:foregroundMark x1="61354" y1="39706" x2="61354" y2="39706"/>
                        <a14:foregroundMark x1="59271" y1="36863" x2="59271" y2="36863"/>
                        <a14:foregroundMark x1="61250" y1="35490" x2="62865" y2="35980"/>
                        <a14:foregroundMark x1="60208" y1="36569" x2="55521" y2="37549"/>
                        <a14:foregroundMark x1="55521" y1="37549" x2="52292" y2="40980"/>
                        <a14:foregroundMark x1="62760" y1="36373" x2="66094" y2="38333"/>
                        <a14:foregroundMark x1="48438" y1="89510" x2="53438" y2="89314"/>
                        <a14:foregroundMark x1="49167" y1="83627" x2="55313" y2="94118"/>
                        <a14:foregroundMark x1="55313" y1="94118" x2="55677" y2="94118"/>
                        <a14:foregroundMark x1="52969" y1="85980" x2="51719" y2="85784"/>
                        <a14:foregroundMark x1="41042" y1="37647" x2="40677" y2="36569"/>
                        <a14:foregroundMark x1="44167" y1="38824" x2="44167" y2="38824"/>
                        <a14:foregroundMark x1="46458" y1="40490" x2="46458" y2="40490"/>
                        <a14:foregroundMark x1="43333" y1="36863" x2="48594" y2="41863"/>
                        <a14:backgroundMark x1="61458" y1="47353" x2="52748" y2="85293"/>
                      </a14:backgroundRemoval>
                    </a14:imgEffect>
                  </a14:imgLayer>
                </a14:imgProps>
              </a:ext>
              <a:ext uri="{28A0092B-C50C-407E-A947-70E740481C1C}">
                <a14:useLocalDpi xmlns:a14="http://schemas.microsoft.com/office/drawing/2010/main" val="0"/>
              </a:ext>
            </a:extLst>
          </a:blip>
          <a:srcRect l="17376" t="18141" r="33535" b="4117"/>
          <a:stretch>
            <a:fillRect/>
          </a:stretch>
        </p:blipFill>
        <p:spPr>
          <a:xfrm>
            <a:off x="7729728" y="-309567"/>
            <a:ext cx="3828290" cy="3220896"/>
          </a:xfrm>
          <a:prstGeom prst="rect">
            <a:avLst/>
          </a:prstGeom>
        </p:spPr>
      </p:pic>
      <p:pic>
        <p:nvPicPr>
          <p:cNvPr id="2050" name="Picture 2">
            <a:extLst>
              <a:ext uri="{FF2B5EF4-FFF2-40B4-BE49-F238E27FC236}">
                <a16:creationId xmlns:a16="http://schemas.microsoft.com/office/drawing/2014/main" id="{E5FAA18C-6D5D-B641-A29E-5D998C7B36B7}"/>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8182" l="10000" r="99259">
                        <a14:foregroundMark x1="28148" y1="63636" x2="10741" y2="98636"/>
                        <a14:foregroundMark x1="10741" y1="98636" x2="10741" y2="98636"/>
                        <a14:foregroundMark x1="60370" y1="52273" x2="75185" y2="92273"/>
                        <a14:foregroundMark x1="76667" y1="57727" x2="82593" y2="98182"/>
                        <a14:foregroundMark x1="76667" y1="59091" x2="99259" y2="97727"/>
                        <a14:foregroundMark x1="99259" y1="97727" x2="99259" y2="97727"/>
                        <a14:foregroundMark x1="34074" y1="70909" x2="34444" y2="95455"/>
                        <a14:foregroundMark x1="21481" y1="66818" x2="13704" y2="70000"/>
                        <a14:backgroundMark x1="20741" y1="37273" x2="20741" y2="37273"/>
                        <a14:backgroundMark x1="19630" y1="31364" x2="19630" y2="51818"/>
                        <a14:backgroundMark x1="22593" y1="51364" x2="22593" y2="51364"/>
                        <a14:backgroundMark x1="48148" y1="49091" x2="48148" y2="49091"/>
                        <a14:backgroundMark x1="95556" y1="55000" x2="99630" y2="65455"/>
                        <a14:backgroundMark x1="41852" y1="15455" x2="41852" y2="15455"/>
                        <a14:backgroundMark x1="34815" y1="15455" x2="44815" y2="15000"/>
                        <a14:backgroundMark x1="48889" y1="10455" x2="53704" y2="7273"/>
                      </a14:backgroundRemoval>
                    </a14:imgEffect>
                  </a14:imgLayer>
                </a14:imgProps>
              </a:ext>
              <a:ext uri="{28A0092B-C50C-407E-A947-70E740481C1C}">
                <a14:useLocalDpi xmlns:a14="http://schemas.microsoft.com/office/drawing/2010/main" val="0"/>
              </a:ext>
            </a:extLst>
          </a:blip>
          <a:srcRect/>
          <a:stretch>
            <a:fillRect/>
          </a:stretch>
        </p:blipFill>
        <p:spPr bwMode="auto">
          <a:xfrm>
            <a:off x="-269120" y="4762500"/>
            <a:ext cx="257175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BE933121-1AE6-C68F-E52E-733D78DFF2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3977" y="4604639"/>
            <a:ext cx="3751608" cy="2105494"/>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pic>
        <p:nvPicPr>
          <p:cNvPr id="36" name="Εικόνα 35">
            <a:extLst>
              <a:ext uri="{FF2B5EF4-FFF2-40B4-BE49-F238E27FC236}">
                <a16:creationId xmlns:a16="http://schemas.microsoft.com/office/drawing/2014/main" id="{96F7A6A8-BD44-5043-F6BA-00E793D81C52}"/>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9020" b="82451" l="8490" r="51979">
                        <a14:foregroundMark x1="10990" y1="59020" x2="21042" y2="75196"/>
                        <a14:foregroundMark x1="21042" y1="75196" x2="23021" y2="82549"/>
                        <a14:foregroundMark x1="23021" y1="82549" x2="23021" y2="82549"/>
                        <a14:foregroundMark x1="8490" y1="59314" x2="13906" y2="58431"/>
                        <a14:foregroundMark x1="49323" y1="30196" x2="50625" y2="30392"/>
                        <a14:foregroundMark x1="50000" y1="27157" x2="51979" y2="28431"/>
                        <a14:backgroundMark x1="46406" y1="65000" x2="41458" y2="63627"/>
                        <a14:backgroundMark x1="41458" y1="63627" x2="38542" y2="56569"/>
                        <a14:backgroundMark x1="38542" y1="56569" x2="45365" y2="48137"/>
                        <a14:backgroundMark x1="45365" y1="48137" x2="46458" y2="40784"/>
                        <a14:backgroundMark x1="46458" y1="40784" x2="53125" y2="35098"/>
                      </a14:backgroundRemoval>
                    </a14:imgEffect>
                  </a14:imgLayer>
                </a14:imgProps>
              </a:ext>
              <a:ext uri="{28A0092B-C50C-407E-A947-70E740481C1C}">
                <a14:useLocalDpi xmlns:a14="http://schemas.microsoft.com/office/drawing/2010/main" val="0"/>
              </a:ext>
            </a:extLst>
          </a:blip>
          <a:srcRect l="7700" t="12118" r="46100" b="18423"/>
          <a:stretch>
            <a:fillRect/>
          </a:stretch>
        </p:blipFill>
        <p:spPr>
          <a:xfrm>
            <a:off x="7970967" y="3046476"/>
            <a:ext cx="3431959" cy="2741110"/>
          </a:xfrm>
          <a:prstGeom prst="rect">
            <a:avLst/>
          </a:prstGeom>
        </p:spPr>
      </p:pic>
      <p:pic>
        <p:nvPicPr>
          <p:cNvPr id="40" name="Εικόνα 39">
            <a:extLst>
              <a:ext uri="{FF2B5EF4-FFF2-40B4-BE49-F238E27FC236}">
                <a16:creationId xmlns:a16="http://schemas.microsoft.com/office/drawing/2014/main" id="{6968D8F2-A020-04EE-206C-C7A3582E1918}"/>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43235" b="85000" l="50052" r="85469">
                        <a14:foregroundMark x1="54115" y1="51961" x2="50677" y2="51961"/>
                        <a14:foregroundMark x1="51563" y1="44804" x2="54479" y2="44608"/>
                        <a14:foregroundMark x1="51563" y1="43333" x2="51146" y2="43529"/>
                        <a14:foregroundMark x1="50625" y1="44412" x2="50052" y2="45980"/>
                      </a14:backgroundRemoval>
                    </a14:imgEffect>
                  </a14:imgLayer>
                </a14:imgProps>
              </a:ext>
              <a:ext uri="{28A0092B-C50C-407E-A947-70E740481C1C}">
                <a14:useLocalDpi xmlns:a14="http://schemas.microsoft.com/office/drawing/2010/main" val="0"/>
              </a:ext>
            </a:extLst>
          </a:blip>
          <a:srcRect l="48342" t="40305" r="10380" b="9967"/>
          <a:stretch>
            <a:fillRect/>
          </a:stretch>
        </p:blipFill>
        <p:spPr>
          <a:xfrm rot="2024776">
            <a:off x="3865705" y="3497135"/>
            <a:ext cx="4893459" cy="2272418"/>
          </a:xfrm>
          <a:prstGeom prst="rect">
            <a:avLst/>
          </a:prstGeom>
        </p:spPr>
      </p:pic>
    </p:spTree>
    <p:extLst>
      <p:ext uri="{BB962C8B-B14F-4D97-AF65-F5344CB8AC3E}">
        <p14:creationId xmlns:p14="http://schemas.microsoft.com/office/powerpoint/2010/main" val="41068439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additive="base">
                                        <p:cTn id="13" dur="500" fill="hold"/>
                                        <p:tgtEl>
                                          <p:spTgt spid="2050"/>
                                        </p:tgtEl>
                                        <p:attrNameLst>
                                          <p:attrName>ppt_x</p:attrName>
                                        </p:attrNameLst>
                                      </p:cBhvr>
                                      <p:tavLst>
                                        <p:tav tm="0">
                                          <p:val>
                                            <p:strVal val="1+#ppt_w/2"/>
                                          </p:val>
                                        </p:tav>
                                        <p:tav tm="100000">
                                          <p:val>
                                            <p:strVal val="#ppt_x"/>
                                          </p:val>
                                        </p:tav>
                                      </p:tavLst>
                                    </p:anim>
                                    <p:anim calcmode="lin" valueType="num">
                                      <p:cBhvr additive="base">
                                        <p:cTn id="14"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500"/>
                            </p:stCondLst>
                            <p:childTnLst>
                              <p:par>
                                <p:cTn id="21" presetID="6" presetClass="emph" presetSubtype="0" fill="hold" nodeType="afterEffect">
                                  <p:stCondLst>
                                    <p:cond delay="0"/>
                                  </p:stCondLst>
                                  <p:childTnLst>
                                    <p:animScale>
                                      <p:cBhvr>
                                        <p:cTn id="22" dur="2000" fill="hold"/>
                                        <p:tgtEl>
                                          <p:spTgt spid="34"/>
                                        </p:tgtEl>
                                      </p:cBhvr>
                                      <p:by x="150000" y="150000"/>
                                    </p:animScale>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1000"/>
                                        <p:tgtEl>
                                          <p:spTgt spid="36"/>
                                        </p:tgtEl>
                                      </p:cBhvr>
                                    </p:animEffect>
                                    <p:anim calcmode="lin" valueType="num">
                                      <p:cBhvr>
                                        <p:cTn id="28" dur="1000" fill="hold"/>
                                        <p:tgtEl>
                                          <p:spTgt spid="36"/>
                                        </p:tgtEl>
                                        <p:attrNameLst>
                                          <p:attrName>ppt_x</p:attrName>
                                        </p:attrNameLst>
                                      </p:cBhvr>
                                      <p:tavLst>
                                        <p:tav tm="0">
                                          <p:val>
                                            <p:strVal val="#ppt_x"/>
                                          </p:val>
                                        </p:tav>
                                        <p:tav tm="100000">
                                          <p:val>
                                            <p:strVal val="#ppt_x"/>
                                          </p:val>
                                        </p:tav>
                                      </p:tavLst>
                                    </p:anim>
                                    <p:anim calcmode="lin" valueType="num">
                                      <p:cBhvr>
                                        <p:cTn id="29" dur="1000" fill="hold"/>
                                        <p:tgtEl>
                                          <p:spTgt spid="3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1000"/>
                                        <p:tgtEl>
                                          <p:spTgt spid="33"/>
                                        </p:tgtEl>
                                      </p:cBhvr>
                                    </p:animEffect>
                                    <p:anim calcmode="lin" valueType="num">
                                      <p:cBhvr>
                                        <p:cTn id="33" dur="1000" fill="hold"/>
                                        <p:tgtEl>
                                          <p:spTgt spid="33"/>
                                        </p:tgtEl>
                                        <p:attrNameLst>
                                          <p:attrName>ppt_x</p:attrName>
                                        </p:attrNameLst>
                                      </p:cBhvr>
                                      <p:tavLst>
                                        <p:tav tm="0">
                                          <p:val>
                                            <p:strVal val="#ppt_x"/>
                                          </p:val>
                                        </p:tav>
                                        <p:tav tm="100000">
                                          <p:val>
                                            <p:strVal val="#ppt_x"/>
                                          </p:val>
                                        </p:tav>
                                      </p:tavLst>
                                    </p:anim>
                                    <p:anim calcmode="lin" valueType="num">
                                      <p:cBhvr>
                                        <p:cTn id="3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ppt_x"/>
                                          </p:val>
                                        </p:tav>
                                        <p:tav tm="100000">
                                          <p:val>
                                            <p:strVal val="#ppt_x"/>
                                          </p:val>
                                        </p:tav>
                                      </p:tavLst>
                                    </p:anim>
                                    <p:anim calcmode="lin" valueType="num">
                                      <p:cBhvr additive="base">
                                        <p:cTn id="4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 calcmode="lin" valueType="num">
                                      <p:cBhvr additive="base">
                                        <p:cTn id="45" dur="500" fill="hold"/>
                                        <p:tgtEl>
                                          <p:spTgt spid="38"/>
                                        </p:tgtEl>
                                        <p:attrNameLst>
                                          <p:attrName>ppt_x</p:attrName>
                                        </p:attrNameLst>
                                      </p:cBhvr>
                                      <p:tavLst>
                                        <p:tav tm="0">
                                          <p:val>
                                            <p:strVal val="0-#ppt_w/2"/>
                                          </p:val>
                                        </p:tav>
                                        <p:tav tm="100000">
                                          <p:val>
                                            <p:strVal val="#ppt_x"/>
                                          </p:val>
                                        </p:tav>
                                      </p:tavLst>
                                    </p:anim>
                                    <p:anim calcmode="lin" valueType="num">
                                      <p:cBhvr additive="base">
                                        <p:cTn id="46"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0-#ppt_w/2"/>
                                          </p:val>
                                        </p:tav>
                                        <p:tav tm="100000">
                                          <p:val>
                                            <p:strVal val="#ppt_x"/>
                                          </p:val>
                                        </p:tav>
                                      </p:tavLst>
                                    </p:anim>
                                    <p:anim calcmode="lin" valueType="num">
                                      <p:cBhvr additive="base">
                                        <p:cTn id="52"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500" fill="hold"/>
                                        <p:tgtEl>
                                          <p:spTgt spid="31"/>
                                        </p:tgtEl>
                                        <p:attrNameLst>
                                          <p:attrName>ppt_x</p:attrName>
                                        </p:attrNameLst>
                                      </p:cBhvr>
                                      <p:tavLst>
                                        <p:tav tm="0">
                                          <p:val>
                                            <p:strVal val="0-#ppt_w/2"/>
                                          </p:val>
                                        </p:tav>
                                        <p:tav tm="100000">
                                          <p:val>
                                            <p:strVal val="#ppt_x"/>
                                          </p:val>
                                        </p:tav>
                                      </p:tavLst>
                                    </p:anim>
                                    <p:anim calcmode="lin" valueType="num">
                                      <p:cBhvr additive="base">
                                        <p:cTn id="5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0046"/>
        </a:solidFill>
        <a:effectLst/>
      </p:bgPr>
    </p:bg>
    <p:spTree>
      <p:nvGrpSpPr>
        <p:cNvPr id="1" name=""/>
        <p:cNvGrpSpPr/>
        <p:nvPr/>
      </p:nvGrpSpPr>
      <p:grpSpPr>
        <a:xfrm>
          <a:off x="0" y="0"/>
          <a:ext cx="0" cy="0"/>
          <a:chOff x="0" y="0"/>
          <a:chExt cx="0" cy="0"/>
        </a:xfrm>
      </p:grpSpPr>
      <p:pic>
        <p:nvPicPr>
          <p:cNvPr id="33" name="Εικόνα 32">
            <a:extLst>
              <a:ext uri="{FF2B5EF4-FFF2-40B4-BE49-F238E27FC236}">
                <a16:creationId xmlns:a16="http://schemas.microsoft.com/office/drawing/2014/main" id="{30014B63-B69F-6ECD-A4B2-EE221FB7DC35}"/>
              </a:ext>
            </a:extLst>
          </p:cNvPr>
          <p:cNvPicPr>
            <a:picLocks noChangeAspect="1"/>
          </p:cNvPicPr>
          <p:nvPr/>
        </p:nvPicPr>
        <p:blipFill>
          <a:blip r:embed="rId3">
            <a:extLst>
              <a:ext uri="{28A0092B-C50C-407E-A947-70E740481C1C}">
                <a14:useLocalDpi xmlns:a14="http://schemas.microsoft.com/office/drawing/2010/main" val="0"/>
              </a:ext>
            </a:extLst>
          </a:blip>
          <a:srcRect l="29000" t="32233"/>
          <a:stretch>
            <a:fillRect/>
          </a:stretch>
        </p:blipFill>
        <p:spPr>
          <a:xfrm>
            <a:off x="4067733" y="2340372"/>
            <a:ext cx="3872500" cy="4517627"/>
          </a:xfrm>
          <a:prstGeom prst="rect">
            <a:avLst/>
          </a:prstGeom>
          <a:effectLst>
            <a:softEdge rad="12700"/>
          </a:effectLst>
        </p:spPr>
      </p:pic>
      <p:pic>
        <p:nvPicPr>
          <p:cNvPr id="20" name="Εικόνα 19">
            <a:extLst>
              <a:ext uri="{FF2B5EF4-FFF2-40B4-BE49-F238E27FC236}">
                <a16:creationId xmlns:a16="http://schemas.microsoft.com/office/drawing/2014/main" id="{897BA28B-905C-C860-F3BE-BA76831F0BB6}"/>
              </a:ext>
            </a:extLst>
          </p:cNvPr>
          <p:cNvPicPr>
            <a:picLocks noChangeAspect="1"/>
          </p:cNvPicPr>
          <p:nvPr/>
        </p:nvPicPr>
        <p:blipFill>
          <a:blip r:embed="rId4">
            <a:extLst>
              <a:ext uri="{28A0092B-C50C-407E-A947-70E740481C1C}">
                <a14:useLocalDpi xmlns:a14="http://schemas.microsoft.com/office/drawing/2010/main" val="0"/>
              </a:ext>
            </a:extLst>
          </a:blip>
          <a:srcRect l="4462" t="30656" r="1740" b="1974"/>
          <a:stretch>
            <a:fillRect/>
          </a:stretch>
        </p:blipFill>
        <p:spPr>
          <a:xfrm>
            <a:off x="7940233" y="2346477"/>
            <a:ext cx="4172416" cy="4511522"/>
          </a:xfrm>
          <a:prstGeom prst="rect">
            <a:avLst/>
          </a:prstGeom>
        </p:spPr>
      </p:pic>
      <p:grpSp>
        <p:nvGrpSpPr>
          <p:cNvPr id="4" name="Ομάδα 3">
            <a:extLst>
              <a:ext uri="{FF2B5EF4-FFF2-40B4-BE49-F238E27FC236}">
                <a16:creationId xmlns:a16="http://schemas.microsoft.com/office/drawing/2014/main" id="{15308CF9-80DD-F680-A070-BB1982146D93}"/>
              </a:ext>
            </a:extLst>
          </p:cNvPr>
          <p:cNvGrpSpPr/>
          <p:nvPr/>
        </p:nvGrpSpPr>
        <p:grpSpPr>
          <a:xfrm>
            <a:off x="233679" y="141763"/>
            <a:ext cx="1044817" cy="1078548"/>
            <a:chOff x="599544" y="2097186"/>
            <a:chExt cx="2007544" cy="2072356"/>
          </a:xfrm>
        </p:grpSpPr>
        <p:pic>
          <p:nvPicPr>
            <p:cNvPr id="5" name="Εικόνα 4">
              <a:extLst>
                <a:ext uri="{FF2B5EF4-FFF2-40B4-BE49-F238E27FC236}">
                  <a16:creationId xmlns:a16="http://schemas.microsoft.com/office/drawing/2014/main" id="{5999BDEA-D29C-3AC2-201C-E7A2AD0FD9CA}"/>
                </a:ext>
              </a:extLst>
            </p:cNvPr>
            <p:cNvPicPr>
              <a:picLocks noChangeAspect="1"/>
            </p:cNvPicPr>
            <p:nvPr/>
          </p:nvPicPr>
          <p:blipFill>
            <a:blip r:embed="rId5"/>
            <a:srcRect r="51188"/>
            <a:stretch>
              <a:fillRect/>
            </a:stretch>
          </p:blipFill>
          <p:spPr>
            <a:xfrm>
              <a:off x="599544" y="2108915"/>
              <a:ext cx="1005833" cy="2060627"/>
            </a:xfrm>
            <a:prstGeom prst="rect">
              <a:avLst/>
            </a:prstGeom>
          </p:spPr>
        </p:pic>
        <p:pic>
          <p:nvPicPr>
            <p:cNvPr id="6" name="Εικόνα 5">
              <a:extLst>
                <a:ext uri="{FF2B5EF4-FFF2-40B4-BE49-F238E27FC236}">
                  <a16:creationId xmlns:a16="http://schemas.microsoft.com/office/drawing/2014/main" id="{29AEA013-9B8A-43AB-C2BF-B6FF6F724932}"/>
                </a:ext>
              </a:extLst>
            </p:cNvPr>
            <p:cNvPicPr>
              <a:picLocks noChangeAspect="1"/>
            </p:cNvPicPr>
            <p:nvPr/>
          </p:nvPicPr>
          <p:blipFill>
            <a:blip r:embed="rId5"/>
            <a:srcRect r="51188"/>
            <a:stretch>
              <a:fillRect/>
            </a:stretch>
          </p:blipFill>
          <p:spPr>
            <a:xfrm flipH="1" flipV="1">
              <a:off x="1601257" y="2097186"/>
              <a:ext cx="1005831" cy="2060627"/>
            </a:xfrm>
            <a:prstGeom prst="rect">
              <a:avLst/>
            </a:prstGeom>
          </p:spPr>
        </p:pic>
        <p:sp>
          <p:nvSpPr>
            <p:cNvPr id="7" name="Οβάλ 6">
              <a:extLst>
                <a:ext uri="{FF2B5EF4-FFF2-40B4-BE49-F238E27FC236}">
                  <a16:creationId xmlns:a16="http://schemas.microsoft.com/office/drawing/2014/main" id="{67295533-55B2-2EB3-C20A-94AE6FA250D8}"/>
                </a:ext>
              </a:extLst>
            </p:cNvPr>
            <p:cNvSpPr/>
            <p:nvPr/>
          </p:nvSpPr>
          <p:spPr>
            <a:xfrm>
              <a:off x="753832" y="2778870"/>
              <a:ext cx="697258" cy="697258"/>
            </a:xfrm>
            <a:prstGeom prst="ellipse">
              <a:avLst/>
            </a:prstGeom>
            <a:solidFill>
              <a:srgbClr val="A4A4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Οβάλ 7">
              <a:extLst>
                <a:ext uri="{FF2B5EF4-FFF2-40B4-BE49-F238E27FC236}">
                  <a16:creationId xmlns:a16="http://schemas.microsoft.com/office/drawing/2014/main" id="{F05D3446-7BCD-C9AA-736A-20371C2CC905}"/>
                </a:ext>
              </a:extLst>
            </p:cNvPr>
            <p:cNvSpPr/>
            <p:nvPr/>
          </p:nvSpPr>
          <p:spPr>
            <a:xfrm>
              <a:off x="1755543" y="2790599"/>
              <a:ext cx="697258" cy="697258"/>
            </a:xfrm>
            <a:prstGeom prst="ellipse">
              <a:avLst/>
            </a:prstGeom>
            <a:solidFill>
              <a:srgbClr val="1700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grpSp>
      <p:sp>
        <p:nvSpPr>
          <p:cNvPr id="9" name="Ορθογώνιο: Στρογγύλεμα γωνιών 8">
            <a:extLst>
              <a:ext uri="{FF2B5EF4-FFF2-40B4-BE49-F238E27FC236}">
                <a16:creationId xmlns:a16="http://schemas.microsoft.com/office/drawing/2014/main" id="{2AC771D6-88D3-8362-2EE3-EA85DCEAEA4C}"/>
              </a:ext>
            </a:extLst>
          </p:cNvPr>
          <p:cNvSpPr/>
          <p:nvPr/>
        </p:nvSpPr>
        <p:spPr>
          <a:xfrm>
            <a:off x="-514637" y="1575091"/>
            <a:ext cx="4603311" cy="701152"/>
          </a:xfrm>
          <a:prstGeom prst="roundRect">
            <a:avLst>
              <a:gd name="adj" fmla="val 50000"/>
            </a:avLst>
          </a:prstGeom>
          <a:solidFill>
            <a:srgbClr val="3B0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b="1" dirty="0">
                <a:solidFill>
                  <a:srgbClr val="DDDDFF"/>
                </a:solidFill>
              </a:rPr>
              <a:t>ΤΙ ΔΗΜΙΟΥΡΓΗΣΑΜΕ ΕΜΕΙΣ</a:t>
            </a:r>
            <a:r>
              <a:rPr lang="el-GR" b="1" dirty="0">
                <a:solidFill>
                  <a:srgbClr val="DDDDFF"/>
                </a:solidFill>
                <a:highlight>
                  <a:srgbClr val="FFFF00"/>
                </a:highlight>
              </a:rPr>
              <a:t>;</a:t>
            </a:r>
          </a:p>
        </p:txBody>
      </p:sp>
      <p:sp>
        <p:nvSpPr>
          <p:cNvPr id="11" name="Ορθογώνιο: Στρογγύλεμα γωνιών 10">
            <a:extLst>
              <a:ext uri="{FF2B5EF4-FFF2-40B4-BE49-F238E27FC236}">
                <a16:creationId xmlns:a16="http://schemas.microsoft.com/office/drawing/2014/main" id="{5B1CD5CD-5C33-C1A5-7255-9C4C347FB504}"/>
              </a:ext>
            </a:extLst>
          </p:cNvPr>
          <p:cNvSpPr/>
          <p:nvPr/>
        </p:nvSpPr>
        <p:spPr>
          <a:xfrm>
            <a:off x="-514638" y="2622575"/>
            <a:ext cx="4603312" cy="701152"/>
          </a:xfrm>
          <a:prstGeom prst="roundRect">
            <a:avLst>
              <a:gd name="adj" fmla="val 50000"/>
            </a:avLst>
          </a:prstGeom>
          <a:solidFill>
            <a:srgbClr val="3B0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b="1" dirty="0">
                <a:solidFill>
                  <a:srgbClr val="DDDDFF"/>
                </a:solidFill>
              </a:rPr>
              <a:t>ΣΕ ΤΙ ΔΙΑΦΕΡΕΙ ΑΠΌ ΤΟ ΕΡΓΟ </a:t>
            </a:r>
          </a:p>
          <a:p>
            <a:pPr algn="r"/>
            <a:r>
              <a:rPr lang="el-GR" b="1" dirty="0">
                <a:solidFill>
                  <a:srgbClr val="DDDDFF"/>
                </a:solidFill>
              </a:rPr>
              <a:t>ΑΝΑΦΟΡΑΣ;</a:t>
            </a:r>
          </a:p>
        </p:txBody>
      </p:sp>
      <p:sp>
        <p:nvSpPr>
          <p:cNvPr id="12" name="Ορθογώνιο: Στρογγύλεμα γωνιών 11">
            <a:extLst>
              <a:ext uri="{FF2B5EF4-FFF2-40B4-BE49-F238E27FC236}">
                <a16:creationId xmlns:a16="http://schemas.microsoft.com/office/drawing/2014/main" id="{2B0626A9-AE94-CDAA-95A9-D3F8F2BF1C1E}"/>
              </a:ext>
            </a:extLst>
          </p:cNvPr>
          <p:cNvSpPr/>
          <p:nvPr/>
        </p:nvSpPr>
        <p:spPr>
          <a:xfrm>
            <a:off x="-514638" y="3673453"/>
            <a:ext cx="4603312" cy="701152"/>
          </a:xfrm>
          <a:prstGeom prst="roundRect">
            <a:avLst>
              <a:gd name="adj" fmla="val 50000"/>
            </a:avLst>
          </a:prstGeom>
          <a:solidFill>
            <a:srgbClr val="5500FE"/>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sz="2000" b="1" dirty="0">
                <a:solidFill>
                  <a:srgbClr val="DDDDFF"/>
                </a:solidFill>
              </a:rPr>
              <a:t>ΓΙΑΤΙ Η ΣΥΝΕΙΣΦΟΡΑ ΜΑΣ ΕΊΝΑΙ ΣΗΜΑΝΤΙΚΗ;</a:t>
            </a:r>
          </a:p>
        </p:txBody>
      </p:sp>
      <p:sp>
        <p:nvSpPr>
          <p:cNvPr id="21" name="Οβάλ 20">
            <a:extLst>
              <a:ext uri="{FF2B5EF4-FFF2-40B4-BE49-F238E27FC236}">
                <a16:creationId xmlns:a16="http://schemas.microsoft.com/office/drawing/2014/main" id="{E3DFAF57-4181-2035-0E77-B00D66E3BD9F}"/>
              </a:ext>
            </a:extLst>
          </p:cNvPr>
          <p:cNvSpPr/>
          <p:nvPr/>
        </p:nvSpPr>
        <p:spPr>
          <a:xfrm>
            <a:off x="4498440" y="484733"/>
            <a:ext cx="706056" cy="706056"/>
          </a:xfrm>
          <a:prstGeom prst="ellipse">
            <a:avLst/>
          </a:prstGeom>
          <a:solidFill>
            <a:srgbClr val="5500FE"/>
          </a:solidFill>
          <a:ln>
            <a:solidFill>
              <a:srgbClr val="5500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2" name="Οβάλ 21">
            <a:extLst>
              <a:ext uri="{FF2B5EF4-FFF2-40B4-BE49-F238E27FC236}">
                <a16:creationId xmlns:a16="http://schemas.microsoft.com/office/drawing/2014/main" id="{C45B34D6-7648-7DD0-534F-68B7FA7E8031}"/>
              </a:ext>
            </a:extLst>
          </p:cNvPr>
          <p:cNvSpPr/>
          <p:nvPr/>
        </p:nvSpPr>
        <p:spPr>
          <a:xfrm>
            <a:off x="5141088" y="1176213"/>
            <a:ext cx="706056" cy="706056"/>
          </a:xfrm>
          <a:prstGeom prst="ellipse">
            <a:avLst/>
          </a:prstGeom>
          <a:solidFill>
            <a:srgbClr val="5500FE"/>
          </a:solidFill>
          <a:ln>
            <a:solidFill>
              <a:srgbClr val="5500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3" name="Οβάλ 22">
            <a:extLst>
              <a:ext uri="{FF2B5EF4-FFF2-40B4-BE49-F238E27FC236}">
                <a16:creationId xmlns:a16="http://schemas.microsoft.com/office/drawing/2014/main" id="{33DD78E3-EEF5-D2C7-A275-0327DA9292D0}"/>
              </a:ext>
            </a:extLst>
          </p:cNvPr>
          <p:cNvSpPr/>
          <p:nvPr/>
        </p:nvSpPr>
        <p:spPr>
          <a:xfrm>
            <a:off x="8775539" y="186926"/>
            <a:ext cx="706056" cy="706056"/>
          </a:xfrm>
          <a:prstGeom prst="ellipse">
            <a:avLst/>
          </a:prstGeom>
          <a:solidFill>
            <a:srgbClr val="A4A4FE"/>
          </a:solidFill>
          <a:ln>
            <a:solidFill>
              <a:srgbClr val="A4A4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4" name="Οβάλ 23">
            <a:extLst>
              <a:ext uri="{FF2B5EF4-FFF2-40B4-BE49-F238E27FC236}">
                <a16:creationId xmlns:a16="http://schemas.microsoft.com/office/drawing/2014/main" id="{673E7BF3-8B27-D685-31EB-789F9C33565B}"/>
              </a:ext>
            </a:extLst>
          </p:cNvPr>
          <p:cNvSpPr/>
          <p:nvPr/>
        </p:nvSpPr>
        <p:spPr>
          <a:xfrm>
            <a:off x="6171237" y="1162881"/>
            <a:ext cx="706056" cy="706056"/>
          </a:xfrm>
          <a:prstGeom prst="ellipse">
            <a:avLst/>
          </a:prstGeom>
          <a:solidFill>
            <a:srgbClr val="5500FE"/>
          </a:solidFill>
          <a:ln>
            <a:solidFill>
              <a:srgbClr val="5500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5" name="Οβάλ 24">
            <a:extLst>
              <a:ext uri="{FF2B5EF4-FFF2-40B4-BE49-F238E27FC236}">
                <a16:creationId xmlns:a16="http://schemas.microsoft.com/office/drawing/2014/main" id="{2B65E812-52D9-9206-79BF-395149C302AC}"/>
              </a:ext>
            </a:extLst>
          </p:cNvPr>
          <p:cNvSpPr/>
          <p:nvPr/>
        </p:nvSpPr>
        <p:spPr>
          <a:xfrm>
            <a:off x="10750219" y="-28072"/>
            <a:ext cx="706056" cy="706056"/>
          </a:xfrm>
          <a:prstGeom prst="ellipse">
            <a:avLst/>
          </a:prstGeom>
          <a:solidFill>
            <a:srgbClr val="A4A4FE"/>
          </a:solidFill>
          <a:ln>
            <a:solidFill>
              <a:srgbClr val="A4A4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6" name="Οβάλ 25">
            <a:extLst>
              <a:ext uri="{FF2B5EF4-FFF2-40B4-BE49-F238E27FC236}">
                <a16:creationId xmlns:a16="http://schemas.microsoft.com/office/drawing/2014/main" id="{94223676-0197-2820-EA2C-E17ED740BECA}"/>
              </a:ext>
            </a:extLst>
          </p:cNvPr>
          <p:cNvSpPr/>
          <p:nvPr/>
        </p:nvSpPr>
        <p:spPr>
          <a:xfrm>
            <a:off x="9684657" y="1000220"/>
            <a:ext cx="706056" cy="706056"/>
          </a:xfrm>
          <a:prstGeom prst="ellipse">
            <a:avLst/>
          </a:prstGeom>
          <a:solidFill>
            <a:srgbClr val="A4A4FE"/>
          </a:solidFill>
          <a:ln>
            <a:solidFill>
              <a:srgbClr val="A4A4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7" name="Οβάλ 26">
            <a:extLst>
              <a:ext uri="{FF2B5EF4-FFF2-40B4-BE49-F238E27FC236}">
                <a16:creationId xmlns:a16="http://schemas.microsoft.com/office/drawing/2014/main" id="{1A8B0933-2DE9-DA5D-AF25-1C54A7B44FC6}"/>
              </a:ext>
            </a:extLst>
          </p:cNvPr>
          <p:cNvSpPr/>
          <p:nvPr/>
        </p:nvSpPr>
        <p:spPr>
          <a:xfrm>
            <a:off x="8422511" y="931434"/>
            <a:ext cx="706056" cy="706056"/>
          </a:xfrm>
          <a:prstGeom prst="ellipse">
            <a:avLst/>
          </a:prstGeom>
          <a:solidFill>
            <a:srgbClr val="A4A4FE"/>
          </a:solidFill>
          <a:ln>
            <a:solidFill>
              <a:srgbClr val="A4A4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grpSp>
        <p:nvGrpSpPr>
          <p:cNvPr id="28" name="Ομάδα 27">
            <a:extLst>
              <a:ext uri="{FF2B5EF4-FFF2-40B4-BE49-F238E27FC236}">
                <a16:creationId xmlns:a16="http://schemas.microsoft.com/office/drawing/2014/main" id="{29BEDE03-CCBA-B8DF-423A-2FDF21C84FE8}"/>
              </a:ext>
            </a:extLst>
          </p:cNvPr>
          <p:cNvGrpSpPr/>
          <p:nvPr/>
        </p:nvGrpSpPr>
        <p:grpSpPr>
          <a:xfrm>
            <a:off x="7417824" y="4059911"/>
            <a:ext cx="1044817" cy="1078548"/>
            <a:chOff x="599544" y="2097186"/>
            <a:chExt cx="2007544" cy="2072356"/>
          </a:xfrm>
        </p:grpSpPr>
        <p:pic>
          <p:nvPicPr>
            <p:cNvPr id="29" name="Εικόνα 28">
              <a:extLst>
                <a:ext uri="{FF2B5EF4-FFF2-40B4-BE49-F238E27FC236}">
                  <a16:creationId xmlns:a16="http://schemas.microsoft.com/office/drawing/2014/main" id="{F9C43B33-541D-71DF-490B-51D2E2F36E58}"/>
                </a:ext>
              </a:extLst>
            </p:cNvPr>
            <p:cNvPicPr>
              <a:picLocks noChangeAspect="1"/>
            </p:cNvPicPr>
            <p:nvPr/>
          </p:nvPicPr>
          <p:blipFill>
            <a:blip r:embed="rId5"/>
            <a:srcRect r="51188"/>
            <a:stretch>
              <a:fillRect/>
            </a:stretch>
          </p:blipFill>
          <p:spPr>
            <a:xfrm>
              <a:off x="599544" y="2108915"/>
              <a:ext cx="1005833" cy="2060627"/>
            </a:xfrm>
            <a:prstGeom prst="rect">
              <a:avLst/>
            </a:prstGeom>
          </p:spPr>
        </p:pic>
        <p:pic>
          <p:nvPicPr>
            <p:cNvPr id="30" name="Εικόνα 29">
              <a:extLst>
                <a:ext uri="{FF2B5EF4-FFF2-40B4-BE49-F238E27FC236}">
                  <a16:creationId xmlns:a16="http://schemas.microsoft.com/office/drawing/2014/main" id="{C132DDC4-E542-6E06-AC75-ABF4F25639FD}"/>
                </a:ext>
              </a:extLst>
            </p:cNvPr>
            <p:cNvPicPr>
              <a:picLocks noChangeAspect="1"/>
            </p:cNvPicPr>
            <p:nvPr/>
          </p:nvPicPr>
          <p:blipFill>
            <a:blip r:embed="rId5"/>
            <a:srcRect r="51188"/>
            <a:stretch>
              <a:fillRect/>
            </a:stretch>
          </p:blipFill>
          <p:spPr>
            <a:xfrm flipH="1" flipV="1">
              <a:off x="1601257" y="2097186"/>
              <a:ext cx="1005831" cy="2060627"/>
            </a:xfrm>
            <a:prstGeom prst="rect">
              <a:avLst/>
            </a:prstGeom>
          </p:spPr>
        </p:pic>
        <p:sp>
          <p:nvSpPr>
            <p:cNvPr id="31" name="Οβάλ 30">
              <a:extLst>
                <a:ext uri="{FF2B5EF4-FFF2-40B4-BE49-F238E27FC236}">
                  <a16:creationId xmlns:a16="http://schemas.microsoft.com/office/drawing/2014/main" id="{B09374E1-9A40-1D7C-06A2-852A64E3DEA4}"/>
                </a:ext>
              </a:extLst>
            </p:cNvPr>
            <p:cNvSpPr/>
            <p:nvPr/>
          </p:nvSpPr>
          <p:spPr>
            <a:xfrm>
              <a:off x="753832" y="2778870"/>
              <a:ext cx="697258" cy="697258"/>
            </a:xfrm>
            <a:prstGeom prst="ellipse">
              <a:avLst/>
            </a:prstGeom>
            <a:solidFill>
              <a:srgbClr val="A4A4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2" name="Οβάλ 31">
              <a:extLst>
                <a:ext uri="{FF2B5EF4-FFF2-40B4-BE49-F238E27FC236}">
                  <a16:creationId xmlns:a16="http://schemas.microsoft.com/office/drawing/2014/main" id="{FB144E8C-5436-31B6-C5A4-99969AC6DB0C}"/>
                </a:ext>
              </a:extLst>
            </p:cNvPr>
            <p:cNvSpPr/>
            <p:nvPr/>
          </p:nvSpPr>
          <p:spPr>
            <a:xfrm>
              <a:off x="1755543" y="2790599"/>
              <a:ext cx="697258" cy="697258"/>
            </a:xfrm>
            <a:prstGeom prst="ellipse">
              <a:avLst/>
            </a:prstGeom>
            <a:solidFill>
              <a:srgbClr val="1700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grpSp>
      <p:pic>
        <p:nvPicPr>
          <p:cNvPr id="3074" name="Picture 2">
            <a:extLst>
              <a:ext uri="{FF2B5EF4-FFF2-40B4-BE49-F238E27FC236}">
                <a16:creationId xmlns:a16="http://schemas.microsoft.com/office/drawing/2014/main" id="{F53D9FE3-B74C-98E8-E143-8862D22CF0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616426"/>
            <a:ext cx="1944547" cy="2095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D950041-BAB6-3D32-1791-500666B6DA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1608" y="4621188"/>
            <a:ext cx="1906505" cy="2085975"/>
          </a:xfrm>
          <a:prstGeom prst="rect">
            <a:avLst/>
          </a:prstGeom>
          <a:noFill/>
          <a:extLst>
            <a:ext uri="{909E8E84-426E-40DD-AFC4-6F175D3DCCD1}">
              <a14:hiddenFill xmlns:a14="http://schemas.microsoft.com/office/drawing/2010/main">
                <a:solidFill>
                  <a:srgbClr val="FFFFFF"/>
                </a:solidFill>
              </a14:hiddenFill>
            </a:ext>
          </a:extLst>
        </p:spPr>
      </p:pic>
      <p:sp>
        <p:nvSpPr>
          <p:cNvPr id="34" name="Σύμβολο πολλαπλασιασμού 33">
            <a:extLst>
              <a:ext uri="{FF2B5EF4-FFF2-40B4-BE49-F238E27FC236}">
                <a16:creationId xmlns:a16="http://schemas.microsoft.com/office/drawing/2014/main" id="{1AFF466F-5142-FAE5-3AC8-0F105A42F268}"/>
              </a:ext>
            </a:extLst>
          </p:cNvPr>
          <p:cNvSpPr/>
          <p:nvPr/>
        </p:nvSpPr>
        <p:spPr>
          <a:xfrm>
            <a:off x="1505869" y="4374605"/>
            <a:ext cx="2561864" cy="2725512"/>
          </a:xfrm>
          <a:prstGeom prst="mathMultiply">
            <a:avLst/>
          </a:prstGeom>
          <a:solidFill>
            <a:srgbClr val="3B00B0"/>
          </a:solidFill>
          <a:ln>
            <a:solidFill>
              <a:srgbClr val="3600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35" name="Εικόνα 34">
            <a:extLst>
              <a:ext uri="{FF2B5EF4-FFF2-40B4-BE49-F238E27FC236}">
                <a16:creationId xmlns:a16="http://schemas.microsoft.com/office/drawing/2014/main" id="{82AB8141-DE6E-CE36-78CB-652EEC829AB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9020" b="82451" l="8490" r="51979">
                        <a14:foregroundMark x1="10990" y1="59020" x2="21042" y2="75196"/>
                        <a14:foregroundMark x1="21042" y1="75196" x2="23021" y2="82549"/>
                        <a14:foregroundMark x1="23021" y1="82549" x2="23021" y2="82549"/>
                        <a14:foregroundMark x1="8490" y1="59314" x2="13906" y2="58431"/>
                        <a14:foregroundMark x1="49323" y1="30196" x2="50625" y2="30392"/>
                        <a14:foregroundMark x1="50000" y1="27157" x2="51979" y2="28431"/>
                        <a14:backgroundMark x1="46406" y1="65000" x2="41458" y2="63627"/>
                        <a14:backgroundMark x1="41458" y1="63627" x2="38542" y2="56569"/>
                        <a14:backgroundMark x1="38542" y1="56569" x2="45365" y2="48137"/>
                        <a14:backgroundMark x1="45365" y1="48137" x2="46458" y2="40784"/>
                        <a14:backgroundMark x1="46458" y1="40784" x2="53125" y2="35098"/>
                      </a14:backgroundRemoval>
                    </a14:imgEffect>
                  </a14:imgLayer>
                </a14:imgProps>
              </a:ext>
              <a:ext uri="{28A0092B-C50C-407E-A947-70E740481C1C}">
                <a14:useLocalDpi xmlns:a14="http://schemas.microsoft.com/office/drawing/2010/main" val="0"/>
              </a:ext>
            </a:extLst>
          </a:blip>
          <a:srcRect l="7700" t="12118" r="46100" b="18423"/>
          <a:stretch>
            <a:fillRect/>
          </a:stretch>
        </p:blipFill>
        <p:spPr>
          <a:xfrm>
            <a:off x="8562847" y="1918786"/>
            <a:ext cx="2382364" cy="1902797"/>
          </a:xfrm>
          <a:prstGeom prst="rect">
            <a:avLst/>
          </a:prstGeom>
        </p:spPr>
      </p:pic>
      <p:pic>
        <p:nvPicPr>
          <p:cNvPr id="36" name="Εικόνα 35">
            <a:extLst>
              <a:ext uri="{FF2B5EF4-FFF2-40B4-BE49-F238E27FC236}">
                <a16:creationId xmlns:a16="http://schemas.microsoft.com/office/drawing/2014/main" id="{3E6860B7-85C0-5EA8-2004-4FBA1A2414C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9020" b="82451" l="8490" r="51979">
                        <a14:foregroundMark x1="10990" y1="59020" x2="21042" y2="75196"/>
                        <a14:foregroundMark x1="21042" y1="75196" x2="23021" y2="82549"/>
                        <a14:foregroundMark x1="23021" y1="82549" x2="23021" y2="82549"/>
                        <a14:foregroundMark x1="8490" y1="59314" x2="13906" y2="58431"/>
                        <a14:foregroundMark x1="49323" y1="30196" x2="50625" y2="30392"/>
                        <a14:foregroundMark x1="50000" y1="27157" x2="51979" y2="28431"/>
                        <a14:backgroundMark x1="46406" y1="65000" x2="41458" y2="63627"/>
                        <a14:backgroundMark x1="41458" y1="63627" x2="38542" y2="56569"/>
                        <a14:backgroundMark x1="38542" y1="56569" x2="45365" y2="48137"/>
                        <a14:backgroundMark x1="45365" y1="48137" x2="46458" y2="40784"/>
                        <a14:backgroundMark x1="46458" y1="40784" x2="53125" y2="35098"/>
                      </a14:backgroundRemoval>
                    </a14:imgEffect>
                  </a14:imgLayer>
                </a14:imgProps>
              </a:ext>
              <a:ext uri="{28A0092B-C50C-407E-A947-70E740481C1C}">
                <a14:useLocalDpi xmlns:a14="http://schemas.microsoft.com/office/drawing/2010/main" val="0"/>
              </a:ext>
            </a:extLst>
          </a:blip>
          <a:srcRect l="7700" t="12118" r="46100" b="18423"/>
          <a:stretch>
            <a:fillRect/>
          </a:stretch>
        </p:blipFill>
        <p:spPr>
          <a:xfrm>
            <a:off x="8111512" y="2133784"/>
            <a:ext cx="3344763" cy="2671466"/>
          </a:xfrm>
          <a:prstGeom prst="rect">
            <a:avLst/>
          </a:prstGeom>
        </p:spPr>
      </p:pic>
      <p:pic>
        <p:nvPicPr>
          <p:cNvPr id="37" name="Εικόνα 36">
            <a:extLst>
              <a:ext uri="{FF2B5EF4-FFF2-40B4-BE49-F238E27FC236}">
                <a16:creationId xmlns:a16="http://schemas.microsoft.com/office/drawing/2014/main" id="{55F2A6DF-1BAC-310D-6FB3-E77D59D7085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9020" b="82451" l="8490" r="51979">
                        <a14:foregroundMark x1="10990" y1="59020" x2="21042" y2="75196"/>
                        <a14:foregroundMark x1="21042" y1="75196" x2="23021" y2="82549"/>
                        <a14:foregroundMark x1="23021" y1="82549" x2="23021" y2="82549"/>
                        <a14:foregroundMark x1="8490" y1="59314" x2="13906" y2="58431"/>
                        <a14:foregroundMark x1="49323" y1="30196" x2="50625" y2="30392"/>
                        <a14:foregroundMark x1="50000" y1="27157" x2="51979" y2="28431"/>
                        <a14:backgroundMark x1="46406" y1="65000" x2="41458" y2="63627"/>
                        <a14:backgroundMark x1="41458" y1="63627" x2="38542" y2="56569"/>
                        <a14:backgroundMark x1="38542" y1="56569" x2="45365" y2="48137"/>
                        <a14:backgroundMark x1="45365" y1="48137" x2="46458" y2="40784"/>
                        <a14:backgroundMark x1="46458" y1="40784" x2="53125" y2="35098"/>
                      </a14:backgroundRemoval>
                    </a14:imgEffect>
                  </a14:imgLayer>
                </a14:imgProps>
              </a:ext>
              <a:ext uri="{28A0092B-C50C-407E-A947-70E740481C1C}">
                <a14:useLocalDpi xmlns:a14="http://schemas.microsoft.com/office/drawing/2010/main" val="0"/>
              </a:ext>
            </a:extLst>
          </a:blip>
          <a:srcRect l="7700" t="12118" r="46100" b="18423"/>
          <a:stretch>
            <a:fillRect/>
          </a:stretch>
        </p:blipFill>
        <p:spPr>
          <a:xfrm>
            <a:off x="8159853" y="3093290"/>
            <a:ext cx="4530792" cy="3618749"/>
          </a:xfrm>
          <a:prstGeom prst="rect">
            <a:avLst/>
          </a:prstGeom>
        </p:spPr>
      </p:pic>
    </p:spTree>
    <p:extLst>
      <p:ext uri="{BB962C8B-B14F-4D97-AF65-F5344CB8AC3E}">
        <p14:creationId xmlns:p14="http://schemas.microsoft.com/office/powerpoint/2010/main" val="35246045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074"/>
                                        </p:tgtEl>
                                        <p:attrNameLst>
                                          <p:attrName>style.visibility</p:attrName>
                                        </p:attrNameLst>
                                      </p:cBhvr>
                                      <p:to>
                                        <p:strVal val="visible"/>
                                      </p:to>
                                    </p:set>
                                    <p:animEffect transition="in" filter="fade">
                                      <p:cBhvr>
                                        <p:cTn id="25" dur="500"/>
                                        <p:tgtEl>
                                          <p:spTgt spid="307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07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childTnLst>
                          </p:cTn>
                        </p:par>
                        <p:par>
                          <p:cTn id="78" fill="hold">
                            <p:stCondLst>
                              <p:cond delay="1500"/>
                            </p:stCondLst>
                            <p:childTnLst>
                              <p:par>
                                <p:cTn id="79" presetID="10" presetClass="entr" presetSubtype="0" fill="hold" grpId="0" nodeType="after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childTnLst>
                          </p:cTn>
                        </p:par>
                        <p:par>
                          <p:cTn id="82" fill="hold">
                            <p:stCondLst>
                              <p:cond delay="2000"/>
                            </p:stCondLst>
                            <p:childTnLst>
                              <p:par>
                                <p:cTn id="83" presetID="10" presetClass="entr" presetSubtype="0" fill="hold" grpId="0" nodeType="after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21" grpId="0" animBg="1"/>
      <p:bldP spid="22" grpId="0" animBg="1"/>
      <p:bldP spid="23" grpId="0" animBg="1"/>
      <p:bldP spid="24" grpId="0" animBg="1"/>
      <p:bldP spid="25" grpId="0" animBg="1"/>
      <p:bldP spid="26" grpId="0" animBg="1"/>
      <p:bldP spid="27"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0046"/>
        </a:solidFill>
        <a:effectLst/>
      </p:bgPr>
    </p:bg>
    <p:spTree>
      <p:nvGrpSpPr>
        <p:cNvPr id="1" name=""/>
        <p:cNvGrpSpPr/>
        <p:nvPr/>
      </p:nvGrpSpPr>
      <p:grpSpPr>
        <a:xfrm>
          <a:off x="0" y="0"/>
          <a:ext cx="0" cy="0"/>
          <a:chOff x="0" y="0"/>
          <a:chExt cx="0" cy="0"/>
        </a:xfrm>
      </p:grpSpPr>
      <p:pic>
        <p:nvPicPr>
          <p:cNvPr id="95" name="Εικόνα 94">
            <a:extLst>
              <a:ext uri="{FF2B5EF4-FFF2-40B4-BE49-F238E27FC236}">
                <a16:creationId xmlns:a16="http://schemas.microsoft.com/office/drawing/2014/main" id="{4B922AC4-7AE8-6619-BF4B-8902D95FA36C}"/>
              </a:ext>
            </a:extLst>
          </p:cNvPr>
          <p:cNvPicPr>
            <a:picLocks noChangeAspect="1"/>
          </p:cNvPicPr>
          <p:nvPr/>
        </p:nvPicPr>
        <p:blipFill>
          <a:blip r:embed="rId3">
            <a:extLst>
              <a:ext uri="{28A0092B-C50C-407E-A947-70E740481C1C}">
                <a14:useLocalDpi xmlns:a14="http://schemas.microsoft.com/office/drawing/2010/main" val="0"/>
              </a:ext>
            </a:extLst>
          </a:blip>
          <a:srcRect l="60688" t="33764"/>
          <a:stretch>
            <a:fillRect/>
          </a:stretch>
        </p:blipFill>
        <p:spPr>
          <a:xfrm>
            <a:off x="6892535" y="-244424"/>
            <a:ext cx="3439730" cy="3078860"/>
          </a:xfrm>
          <a:prstGeom prst="rect">
            <a:avLst/>
          </a:prstGeom>
          <a:effectLst>
            <a:softEdge rad="635000"/>
          </a:effectLst>
        </p:spPr>
      </p:pic>
      <p:pic>
        <p:nvPicPr>
          <p:cNvPr id="93" name="Εικόνα 92">
            <a:extLst>
              <a:ext uri="{FF2B5EF4-FFF2-40B4-BE49-F238E27FC236}">
                <a16:creationId xmlns:a16="http://schemas.microsoft.com/office/drawing/2014/main" id="{A12488CA-9938-7DAD-C19D-54CD267BACED}"/>
              </a:ext>
            </a:extLst>
          </p:cNvPr>
          <p:cNvPicPr>
            <a:picLocks noChangeAspect="1"/>
          </p:cNvPicPr>
          <p:nvPr/>
        </p:nvPicPr>
        <p:blipFill>
          <a:blip r:embed="rId4">
            <a:extLst>
              <a:ext uri="{28A0092B-C50C-407E-A947-70E740481C1C}">
                <a14:useLocalDpi xmlns:a14="http://schemas.microsoft.com/office/drawing/2010/main" val="0"/>
              </a:ext>
            </a:extLst>
          </a:blip>
          <a:srcRect l="51243" t="32202" r="2416" b="20120"/>
          <a:stretch>
            <a:fillRect/>
          </a:stretch>
        </p:blipFill>
        <p:spPr>
          <a:xfrm>
            <a:off x="-79803" y="3927800"/>
            <a:ext cx="4700313" cy="2569106"/>
          </a:xfrm>
          <a:prstGeom prst="rect">
            <a:avLst/>
          </a:prstGeom>
          <a:effectLst>
            <a:softEdge rad="635000"/>
          </a:effectLst>
        </p:spPr>
      </p:pic>
      <p:grpSp>
        <p:nvGrpSpPr>
          <p:cNvPr id="4" name="Ομάδα 3">
            <a:extLst>
              <a:ext uri="{FF2B5EF4-FFF2-40B4-BE49-F238E27FC236}">
                <a16:creationId xmlns:a16="http://schemas.microsoft.com/office/drawing/2014/main" id="{B489C005-33E9-73D1-426D-3737C0C16574}"/>
              </a:ext>
            </a:extLst>
          </p:cNvPr>
          <p:cNvGrpSpPr/>
          <p:nvPr/>
        </p:nvGrpSpPr>
        <p:grpSpPr>
          <a:xfrm>
            <a:off x="233679" y="141763"/>
            <a:ext cx="1044817" cy="1078548"/>
            <a:chOff x="599544" y="2097186"/>
            <a:chExt cx="2007544" cy="2072356"/>
          </a:xfrm>
        </p:grpSpPr>
        <p:pic>
          <p:nvPicPr>
            <p:cNvPr id="5" name="Εικόνα 4">
              <a:extLst>
                <a:ext uri="{FF2B5EF4-FFF2-40B4-BE49-F238E27FC236}">
                  <a16:creationId xmlns:a16="http://schemas.microsoft.com/office/drawing/2014/main" id="{9E88CD54-56C3-C2D5-9511-144C619B6BD3}"/>
                </a:ext>
              </a:extLst>
            </p:cNvPr>
            <p:cNvPicPr>
              <a:picLocks noChangeAspect="1"/>
            </p:cNvPicPr>
            <p:nvPr/>
          </p:nvPicPr>
          <p:blipFill>
            <a:blip r:embed="rId5"/>
            <a:srcRect r="51188"/>
            <a:stretch>
              <a:fillRect/>
            </a:stretch>
          </p:blipFill>
          <p:spPr>
            <a:xfrm>
              <a:off x="599544" y="2108915"/>
              <a:ext cx="1005833" cy="2060627"/>
            </a:xfrm>
            <a:prstGeom prst="rect">
              <a:avLst/>
            </a:prstGeom>
          </p:spPr>
        </p:pic>
        <p:pic>
          <p:nvPicPr>
            <p:cNvPr id="6" name="Εικόνα 5">
              <a:extLst>
                <a:ext uri="{FF2B5EF4-FFF2-40B4-BE49-F238E27FC236}">
                  <a16:creationId xmlns:a16="http://schemas.microsoft.com/office/drawing/2014/main" id="{70B071D1-0350-0561-A386-CDD9D74E0607}"/>
                </a:ext>
              </a:extLst>
            </p:cNvPr>
            <p:cNvPicPr>
              <a:picLocks noChangeAspect="1"/>
            </p:cNvPicPr>
            <p:nvPr/>
          </p:nvPicPr>
          <p:blipFill>
            <a:blip r:embed="rId5"/>
            <a:srcRect r="51188"/>
            <a:stretch>
              <a:fillRect/>
            </a:stretch>
          </p:blipFill>
          <p:spPr>
            <a:xfrm flipH="1" flipV="1">
              <a:off x="1601257" y="2097186"/>
              <a:ext cx="1005831" cy="2060627"/>
            </a:xfrm>
            <a:prstGeom prst="rect">
              <a:avLst/>
            </a:prstGeom>
          </p:spPr>
        </p:pic>
        <p:sp>
          <p:nvSpPr>
            <p:cNvPr id="7" name="Οβάλ 6">
              <a:extLst>
                <a:ext uri="{FF2B5EF4-FFF2-40B4-BE49-F238E27FC236}">
                  <a16:creationId xmlns:a16="http://schemas.microsoft.com/office/drawing/2014/main" id="{30C45A86-65A1-5E72-F2D6-5AC8BAC54A0D}"/>
                </a:ext>
              </a:extLst>
            </p:cNvPr>
            <p:cNvSpPr/>
            <p:nvPr/>
          </p:nvSpPr>
          <p:spPr>
            <a:xfrm>
              <a:off x="753832" y="2778870"/>
              <a:ext cx="697258" cy="697258"/>
            </a:xfrm>
            <a:prstGeom prst="ellipse">
              <a:avLst/>
            </a:prstGeom>
            <a:solidFill>
              <a:srgbClr val="A4A4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Οβάλ 7">
              <a:extLst>
                <a:ext uri="{FF2B5EF4-FFF2-40B4-BE49-F238E27FC236}">
                  <a16:creationId xmlns:a16="http://schemas.microsoft.com/office/drawing/2014/main" id="{7BDAB2A0-1FBA-294D-BD1D-248FC8002E1E}"/>
                </a:ext>
              </a:extLst>
            </p:cNvPr>
            <p:cNvSpPr/>
            <p:nvPr/>
          </p:nvSpPr>
          <p:spPr>
            <a:xfrm>
              <a:off x="1755543" y="2790599"/>
              <a:ext cx="697258" cy="697258"/>
            </a:xfrm>
            <a:prstGeom prst="ellipse">
              <a:avLst/>
            </a:prstGeom>
            <a:solidFill>
              <a:srgbClr val="1700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grpSp>
      <p:sp>
        <p:nvSpPr>
          <p:cNvPr id="9" name="Ορθογώνιο: Στρογγύλεμα γωνιών 8">
            <a:extLst>
              <a:ext uri="{FF2B5EF4-FFF2-40B4-BE49-F238E27FC236}">
                <a16:creationId xmlns:a16="http://schemas.microsoft.com/office/drawing/2014/main" id="{DFE2DD13-615A-1972-3181-B50D44FB6A70}"/>
              </a:ext>
            </a:extLst>
          </p:cNvPr>
          <p:cNvSpPr/>
          <p:nvPr/>
        </p:nvSpPr>
        <p:spPr>
          <a:xfrm>
            <a:off x="-514637" y="1575091"/>
            <a:ext cx="4603311" cy="701152"/>
          </a:xfrm>
          <a:prstGeom prst="roundRect">
            <a:avLst>
              <a:gd name="adj" fmla="val 50000"/>
            </a:avLst>
          </a:prstGeom>
          <a:solidFill>
            <a:srgbClr val="3B0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b="1" dirty="0">
                <a:solidFill>
                  <a:srgbClr val="DDDDFF"/>
                </a:solidFill>
              </a:rPr>
              <a:t>ΠΏΣ ΛΕΙΤΟΥΡΓΕΙ Ο ΚΩΔΙΚΑΣ ΜΑΣ;</a:t>
            </a:r>
          </a:p>
        </p:txBody>
      </p:sp>
      <p:sp>
        <p:nvSpPr>
          <p:cNvPr id="10" name="Ορθογώνιο: Στρογγύλεμα γωνιών 9">
            <a:extLst>
              <a:ext uri="{FF2B5EF4-FFF2-40B4-BE49-F238E27FC236}">
                <a16:creationId xmlns:a16="http://schemas.microsoft.com/office/drawing/2014/main" id="{8FABCCA8-E079-A413-1DCD-89A09E1F778F}"/>
              </a:ext>
            </a:extLst>
          </p:cNvPr>
          <p:cNvSpPr/>
          <p:nvPr/>
        </p:nvSpPr>
        <p:spPr>
          <a:xfrm>
            <a:off x="-514638" y="2461869"/>
            <a:ext cx="4603312" cy="701152"/>
          </a:xfrm>
          <a:prstGeom prst="roundRect">
            <a:avLst>
              <a:gd name="adj" fmla="val 50000"/>
            </a:avLst>
          </a:prstGeom>
          <a:solidFill>
            <a:srgbClr val="5500FE"/>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sz="2000" b="1" dirty="0">
                <a:solidFill>
                  <a:srgbClr val="DDDDFF"/>
                </a:solidFill>
              </a:rPr>
              <a:t>ΠΗΓΕΣ ΚΩΔΙΚΑ</a:t>
            </a:r>
          </a:p>
        </p:txBody>
      </p:sp>
      <p:sp>
        <p:nvSpPr>
          <p:cNvPr id="11" name="Ορθογώνιο: Στρογγύλεμα γωνιών 10">
            <a:extLst>
              <a:ext uri="{FF2B5EF4-FFF2-40B4-BE49-F238E27FC236}">
                <a16:creationId xmlns:a16="http://schemas.microsoft.com/office/drawing/2014/main" id="{F4FF3CB1-D690-B01D-236D-FFDA232C59BA}"/>
              </a:ext>
            </a:extLst>
          </p:cNvPr>
          <p:cNvSpPr/>
          <p:nvPr/>
        </p:nvSpPr>
        <p:spPr>
          <a:xfrm>
            <a:off x="-514638" y="3348647"/>
            <a:ext cx="4603312" cy="701152"/>
          </a:xfrm>
          <a:prstGeom prst="roundRect">
            <a:avLst>
              <a:gd name="adj" fmla="val 50000"/>
            </a:avLst>
          </a:prstGeom>
          <a:solidFill>
            <a:srgbClr val="3B0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l-GR" b="1" dirty="0">
                <a:solidFill>
                  <a:srgbClr val="DDDDFF"/>
                </a:solidFill>
              </a:rPr>
              <a:t>ΤΕΧΝΗΤΗ ΝΟΗΜΟΣΥΝΗ</a:t>
            </a:r>
          </a:p>
        </p:txBody>
      </p:sp>
      <p:sp>
        <p:nvSpPr>
          <p:cNvPr id="15" name="Οβάλ 14">
            <a:extLst>
              <a:ext uri="{FF2B5EF4-FFF2-40B4-BE49-F238E27FC236}">
                <a16:creationId xmlns:a16="http://schemas.microsoft.com/office/drawing/2014/main" id="{15F510EF-08CB-782F-6F1D-A0F49AFDBA06}"/>
              </a:ext>
            </a:extLst>
          </p:cNvPr>
          <p:cNvSpPr/>
          <p:nvPr/>
        </p:nvSpPr>
        <p:spPr>
          <a:xfrm>
            <a:off x="4279082" y="149187"/>
            <a:ext cx="844062" cy="844062"/>
          </a:xfrm>
          <a:prstGeom prst="ellipse">
            <a:avLst/>
          </a:prstGeom>
          <a:solidFill>
            <a:srgbClr val="3B00B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1050" b="1" dirty="0"/>
              <a:t>ΞΕΚΙΝΑ</a:t>
            </a:r>
          </a:p>
        </p:txBody>
      </p:sp>
      <p:sp>
        <p:nvSpPr>
          <p:cNvPr id="16" name="Διάγραμμα ροής: Απόφαση 15">
            <a:extLst>
              <a:ext uri="{FF2B5EF4-FFF2-40B4-BE49-F238E27FC236}">
                <a16:creationId xmlns:a16="http://schemas.microsoft.com/office/drawing/2014/main" id="{925FDDFF-BCF1-917B-195C-B7E6E5D50465}"/>
              </a:ext>
            </a:extLst>
          </p:cNvPr>
          <p:cNvSpPr/>
          <p:nvPr/>
        </p:nvSpPr>
        <p:spPr>
          <a:xfrm>
            <a:off x="5933122" y="3658119"/>
            <a:ext cx="1642832" cy="1252159"/>
          </a:xfrm>
          <a:prstGeom prst="flowChartDecision">
            <a:avLst/>
          </a:prstGeom>
          <a:solidFill>
            <a:srgbClr val="5500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1100" b="1" dirty="0"/>
              <a:t>Πάτησες το κουμπί ‘Τ’;</a:t>
            </a:r>
          </a:p>
        </p:txBody>
      </p:sp>
      <p:sp>
        <p:nvSpPr>
          <p:cNvPr id="17" name="Ορθογώνιο 16">
            <a:extLst>
              <a:ext uri="{FF2B5EF4-FFF2-40B4-BE49-F238E27FC236}">
                <a16:creationId xmlns:a16="http://schemas.microsoft.com/office/drawing/2014/main" id="{481C8619-998D-3CEE-1D3A-48B59F8F7AB0}"/>
              </a:ext>
            </a:extLst>
          </p:cNvPr>
          <p:cNvSpPr/>
          <p:nvPr/>
        </p:nvSpPr>
        <p:spPr>
          <a:xfrm>
            <a:off x="4402782" y="1797982"/>
            <a:ext cx="1241080" cy="678961"/>
          </a:xfrm>
          <a:prstGeom prst="rect">
            <a:avLst/>
          </a:prstGeom>
          <a:solidFill>
            <a:srgbClr val="5500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900" b="1" dirty="0"/>
              <a:t>Δημιούργησε ομάδες από ομοειδή σχήματα διασκορπισμένα στον χώρο</a:t>
            </a:r>
          </a:p>
        </p:txBody>
      </p:sp>
      <p:sp>
        <p:nvSpPr>
          <p:cNvPr id="18" name="Ορθογώνιο 17">
            <a:extLst>
              <a:ext uri="{FF2B5EF4-FFF2-40B4-BE49-F238E27FC236}">
                <a16:creationId xmlns:a16="http://schemas.microsoft.com/office/drawing/2014/main" id="{7D5314AF-A2A4-C531-D537-C07D9F49ED0A}"/>
              </a:ext>
            </a:extLst>
          </p:cNvPr>
          <p:cNvSpPr/>
          <p:nvPr/>
        </p:nvSpPr>
        <p:spPr>
          <a:xfrm>
            <a:off x="4402782" y="2611250"/>
            <a:ext cx="1241080" cy="678961"/>
          </a:xfrm>
          <a:prstGeom prst="rect">
            <a:avLst/>
          </a:prstGeom>
          <a:solidFill>
            <a:srgbClr val="5500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1050" b="1" dirty="0"/>
              <a:t>Δημιούργησε σφαιρίδια που δημιουργούν σμήνη μεταξύ τους</a:t>
            </a:r>
          </a:p>
        </p:txBody>
      </p:sp>
      <p:sp>
        <p:nvSpPr>
          <p:cNvPr id="19" name="Ορθογώνιο 18">
            <a:extLst>
              <a:ext uri="{FF2B5EF4-FFF2-40B4-BE49-F238E27FC236}">
                <a16:creationId xmlns:a16="http://schemas.microsoft.com/office/drawing/2014/main" id="{2BF23984-484D-34DD-D75E-7DCA5E2A5204}"/>
              </a:ext>
            </a:extLst>
          </p:cNvPr>
          <p:cNvSpPr/>
          <p:nvPr/>
        </p:nvSpPr>
        <p:spPr>
          <a:xfrm>
            <a:off x="7804499" y="2476944"/>
            <a:ext cx="1342335" cy="1778582"/>
          </a:xfrm>
          <a:prstGeom prst="rect">
            <a:avLst/>
          </a:prstGeom>
          <a:solidFill>
            <a:srgbClr val="5500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1600" b="1" dirty="0"/>
              <a:t>Δημιούργησε παγκόσμιο φως και σημειακό που παριστάνει τον ήλιο.</a:t>
            </a:r>
          </a:p>
        </p:txBody>
      </p:sp>
      <p:sp>
        <p:nvSpPr>
          <p:cNvPr id="20" name="Ορθογώνιο 19">
            <a:extLst>
              <a:ext uri="{FF2B5EF4-FFF2-40B4-BE49-F238E27FC236}">
                <a16:creationId xmlns:a16="http://schemas.microsoft.com/office/drawing/2014/main" id="{CC14359E-C7FB-9885-8BAA-2CD76AC2DCE7}"/>
              </a:ext>
            </a:extLst>
          </p:cNvPr>
          <p:cNvSpPr/>
          <p:nvPr/>
        </p:nvSpPr>
        <p:spPr>
          <a:xfrm>
            <a:off x="4402782" y="3412740"/>
            <a:ext cx="1241080" cy="854460"/>
          </a:xfrm>
          <a:prstGeom prst="rect">
            <a:avLst/>
          </a:prstGeom>
          <a:solidFill>
            <a:srgbClr val="5500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900" b="1" dirty="0"/>
              <a:t>Κάνε τον εαυτό σου ικανό να κινηθεί και να γυρνά το οπτικό πεδίο και να του αλλάζει κλίμακα στον χώρο</a:t>
            </a:r>
          </a:p>
        </p:txBody>
      </p:sp>
      <p:sp>
        <p:nvSpPr>
          <p:cNvPr id="21" name="Ορθογώνιο 20">
            <a:extLst>
              <a:ext uri="{FF2B5EF4-FFF2-40B4-BE49-F238E27FC236}">
                <a16:creationId xmlns:a16="http://schemas.microsoft.com/office/drawing/2014/main" id="{46219AC8-3808-3CAB-B911-7E9E3EEF486D}"/>
              </a:ext>
            </a:extLst>
          </p:cNvPr>
          <p:cNvSpPr/>
          <p:nvPr/>
        </p:nvSpPr>
        <p:spPr>
          <a:xfrm>
            <a:off x="4394342" y="4389729"/>
            <a:ext cx="1241080" cy="678961"/>
          </a:xfrm>
          <a:prstGeom prst="rect">
            <a:avLst/>
          </a:prstGeom>
          <a:solidFill>
            <a:srgbClr val="5500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1000" b="1" dirty="0"/>
              <a:t>Πρόσθεσε συσσωμάτωμα στερεών που αποτελεί το </a:t>
            </a:r>
            <a:r>
              <a:rPr lang="el-GR" sz="1000" b="1" dirty="0" err="1"/>
              <a:t>άβαταρ</a:t>
            </a:r>
            <a:endParaRPr lang="el-GR" sz="1000" b="1" dirty="0"/>
          </a:p>
        </p:txBody>
      </p:sp>
      <p:sp>
        <p:nvSpPr>
          <p:cNvPr id="22" name="Ορθογώνιο 21">
            <a:extLst>
              <a:ext uri="{FF2B5EF4-FFF2-40B4-BE49-F238E27FC236}">
                <a16:creationId xmlns:a16="http://schemas.microsoft.com/office/drawing/2014/main" id="{50C4405C-746E-9CAF-BB7C-D3AE33188C9D}"/>
              </a:ext>
            </a:extLst>
          </p:cNvPr>
          <p:cNvSpPr/>
          <p:nvPr/>
        </p:nvSpPr>
        <p:spPr>
          <a:xfrm>
            <a:off x="4402782" y="1160429"/>
            <a:ext cx="1241080" cy="515024"/>
          </a:xfrm>
          <a:prstGeom prst="rect">
            <a:avLst/>
          </a:prstGeom>
          <a:solidFill>
            <a:srgbClr val="5500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900" b="1" dirty="0"/>
              <a:t>Πρόσθεση κίνηση 1 και χρώμα 1 στο κάθε είδος σχήματος</a:t>
            </a:r>
          </a:p>
        </p:txBody>
      </p:sp>
      <p:sp>
        <p:nvSpPr>
          <p:cNvPr id="23" name="Ορθογώνιο 22">
            <a:extLst>
              <a:ext uri="{FF2B5EF4-FFF2-40B4-BE49-F238E27FC236}">
                <a16:creationId xmlns:a16="http://schemas.microsoft.com/office/drawing/2014/main" id="{01C2C5A1-8910-0F12-305B-A6C96AE99804}"/>
              </a:ext>
            </a:extLst>
          </p:cNvPr>
          <p:cNvSpPr/>
          <p:nvPr/>
        </p:nvSpPr>
        <p:spPr>
          <a:xfrm>
            <a:off x="9503878" y="859428"/>
            <a:ext cx="1444913" cy="1428920"/>
          </a:xfrm>
          <a:prstGeom prst="rect">
            <a:avLst/>
          </a:prstGeom>
          <a:solidFill>
            <a:srgbClr val="5500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1400" b="1" dirty="0"/>
              <a:t>Κάνε το χρώμα αυτών και του φόντου να εναλλάσσεται όπως στη μέρα-νύχτα</a:t>
            </a:r>
          </a:p>
        </p:txBody>
      </p:sp>
      <p:sp>
        <p:nvSpPr>
          <p:cNvPr id="24" name="Ορθογώνιο 23">
            <a:extLst>
              <a:ext uri="{FF2B5EF4-FFF2-40B4-BE49-F238E27FC236}">
                <a16:creationId xmlns:a16="http://schemas.microsoft.com/office/drawing/2014/main" id="{979FF1A8-8B8A-A1D4-ACEC-5DC05100BB54}"/>
              </a:ext>
            </a:extLst>
          </p:cNvPr>
          <p:cNvSpPr/>
          <p:nvPr/>
        </p:nvSpPr>
        <p:spPr>
          <a:xfrm>
            <a:off x="6137910" y="2920244"/>
            <a:ext cx="1209498" cy="603671"/>
          </a:xfrm>
          <a:prstGeom prst="rect">
            <a:avLst/>
          </a:prstGeom>
          <a:solidFill>
            <a:srgbClr val="5500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1050" b="1" dirty="0"/>
              <a:t>Το </a:t>
            </a:r>
            <a:r>
              <a:rPr lang="el-GR" sz="1050" b="1" dirty="0" err="1"/>
              <a:t>άβαταρ</a:t>
            </a:r>
            <a:r>
              <a:rPr lang="el-GR" sz="1050" b="1" dirty="0"/>
              <a:t> ας συγχρονίζεται με την κίνησή σου</a:t>
            </a:r>
          </a:p>
        </p:txBody>
      </p:sp>
      <p:sp>
        <p:nvSpPr>
          <p:cNvPr id="25" name="Ορθογώνιο 24">
            <a:extLst>
              <a:ext uri="{FF2B5EF4-FFF2-40B4-BE49-F238E27FC236}">
                <a16:creationId xmlns:a16="http://schemas.microsoft.com/office/drawing/2014/main" id="{35EC0BE6-EC77-B573-F6DD-98149ED77FCA}"/>
              </a:ext>
            </a:extLst>
          </p:cNvPr>
          <p:cNvSpPr/>
          <p:nvPr/>
        </p:nvSpPr>
        <p:spPr>
          <a:xfrm>
            <a:off x="6129470" y="6013445"/>
            <a:ext cx="1217938" cy="605432"/>
          </a:xfrm>
          <a:prstGeom prst="rect">
            <a:avLst/>
          </a:prstGeom>
          <a:solidFill>
            <a:srgbClr val="5500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1000" b="1" dirty="0"/>
              <a:t>Πρόσθεσε κίνηση 1 και χρώμα 2 στο κάθε είδος σχήματος</a:t>
            </a:r>
          </a:p>
        </p:txBody>
      </p:sp>
      <p:sp>
        <p:nvSpPr>
          <p:cNvPr id="26" name="Ορθογώνιο 25">
            <a:extLst>
              <a:ext uri="{FF2B5EF4-FFF2-40B4-BE49-F238E27FC236}">
                <a16:creationId xmlns:a16="http://schemas.microsoft.com/office/drawing/2014/main" id="{364A5B92-1857-4507-5F1E-C162AAD76DC8}"/>
              </a:ext>
            </a:extLst>
          </p:cNvPr>
          <p:cNvSpPr/>
          <p:nvPr/>
        </p:nvSpPr>
        <p:spPr>
          <a:xfrm>
            <a:off x="6137909" y="5065384"/>
            <a:ext cx="1209499" cy="733585"/>
          </a:xfrm>
          <a:prstGeom prst="rect">
            <a:avLst/>
          </a:prstGeom>
          <a:solidFill>
            <a:srgbClr val="5500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1600" b="1" dirty="0"/>
              <a:t>Κάνε το φόντο μαύρο</a:t>
            </a:r>
          </a:p>
        </p:txBody>
      </p:sp>
      <p:sp>
        <p:nvSpPr>
          <p:cNvPr id="28" name="Διάγραμμα ροής: Απόφαση 27">
            <a:extLst>
              <a:ext uri="{FF2B5EF4-FFF2-40B4-BE49-F238E27FC236}">
                <a16:creationId xmlns:a16="http://schemas.microsoft.com/office/drawing/2014/main" id="{6CCDC4BC-33C4-30EC-311B-510102F20708}"/>
              </a:ext>
            </a:extLst>
          </p:cNvPr>
          <p:cNvSpPr/>
          <p:nvPr/>
        </p:nvSpPr>
        <p:spPr>
          <a:xfrm>
            <a:off x="4193466" y="5366718"/>
            <a:ext cx="1642832" cy="1252159"/>
          </a:xfrm>
          <a:prstGeom prst="flowChartDecision">
            <a:avLst/>
          </a:prstGeom>
          <a:solidFill>
            <a:srgbClr val="5500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1100" b="1" dirty="0"/>
              <a:t>Είσαι κοντά σε σφαίρα;</a:t>
            </a:r>
          </a:p>
        </p:txBody>
      </p:sp>
      <p:sp>
        <p:nvSpPr>
          <p:cNvPr id="29" name="Ορθογώνιο 28">
            <a:extLst>
              <a:ext uri="{FF2B5EF4-FFF2-40B4-BE49-F238E27FC236}">
                <a16:creationId xmlns:a16="http://schemas.microsoft.com/office/drawing/2014/main" id="{06968A24-45BA-70D5-70B4-634C0A58A72A}"/>
              </a:ext>
            </a:extLst>
          </p:cNvPr>
          <p:cNvSpPr/>
          <p:nvPr/>
        </p:nvSpPr>
        <p:spPr>
          <a:xfrm>
            <a:off x="6129470" y="1164071"/>
            <a:ext cx="1220324" cy="667606"/>
          </a:xfrm>
          <a:prstGeom prst="rect">
            <a:avLst/>
          </a:prstGeom>
          <a:solidFill>
            <a:srgbClr val="5500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800" b="1" dirty="0"/>
              <a:t>Κάνε την να φουσκώνει-ξεφουσκώνει, άλλαξε χρώμα περιγράμματος</a:t>
            </a:r>
          </a:p>
        </p:txBody>
      </p:sp>
      <p:sp>
        <p:nvSpPr>
          <p:cNvPr id="30" name="Διάγραμμα ροής: Απόφαση 29">
            <a:extLst>
              <a:ext uri="{FF2B5EF4-FFF2-40B4-BE49-F238E27FC236}">
                <a16:creationId xmlns:a16="http://schemas.microsoft.com/office/drawing/2014/main" id="{19052299-E8EF-779B-8729-AB8A6E492E20}"/>
              </a:ext>
            </a:extLst>
          </p:cNvPr>
          <p:cNvSpPr/>
          <p:nvPr/>
        </p:nvSpPr>
        <p:spPr>
          <a:xfrm>
            <a:off x="9266138" y="5040977"/>
            <a:ext cx="1642832" cy="1252159"/>
          </a:xfrm>
          <a:prstGeom prst="flowChartDecision">
            <a:avLst/>
          </a:prstGeom>
          <a:solidFill>
            <a:srgbClr val="5500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1100" b="1" dirty="0"/>
              <a:t>Είσαι κοντά σε σχήμα που δεν αποτελεί σφαιρίδιο;</a:t>
            </a:r>
          </a:p>
        </p:txBody>
      </p:sp>
      <p:sp>
        <p:nvSpPr>
          <p:cNvPr id="32" name="Ορθογώνιο 31">
            <a:extLst>
              <a:ext uri="{FF2B5EF4-FFF2-40B4-BE49-F238E27FC236}">
                <a16:creationId xmlns:a16="http://schemas.microsoft.com/office/drawing/2014/main" id="{89AA76F9-BC18-0B64-3840-1B4580CB3948}"/>
              </a:ext>
            </a:extLst>
          </p:cNvPr>
          <p:cNvSpPr/>
          <p:nvPr/>
        </p:nvSpPr>
        <p:spPr>
          <a:xfrm>
            <a:off x="6140295" y="2008275"/>
            <a:ext cx="1209499" cy="701152"/>
          </a:xfrm>
          <a:prstGeom prst="rect">
            <a:avLst/>
          </a:prstGeom>
          <a:solidFill>
            <a:srgbClr val="5500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1000" b="1" dirty="0"/>
              <a:t>Στο κέντρο ορισμένων σχημάτων ανάρτησε τυχαίο ρητό</a:t>
            </a:r>
          </a:p>
        </p:txBody>
      </p:sp>
      <p:sp>
        <p:nvSpPr>
          <p:cNvPr id="31" name="Ορθογώνιο 30">
            <a:extLst>
              <a:ext uri="{FF2B5EF4-FFF2-40B4-BE49-F238E27FC236}">
                <a16:creationId xmlns:a16="http://schemas.microsoft.com/office/drawing/2014/main" id="{1BF3B3AB-A31D-9646-89AC-D98081F02962}"/>
              </a:ext>
            </a:extLst>
          </p:cNvPr>
          <p:cNvSpPr/>
          <p:nvPr/>
        </p:nvSpPr>
        <p:spPr>
          <a:xfrm>
            <a:off x="9478452" y="4091701"/>
            <a:ext cx="1241081" cy="678962"/>
          </a:xfrm>
          <a:prstGeom prst="rect">
            <a:avLst/>
          </a:prstGeom>
          <a:solidFill>
            <a:srgbClr val="5500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1600" b="1" dirty="0"/>
              <a:t>Κάνε το να αναβοσβήνει</a:t>
            </a:r>
          </a:p>
        </p:txBody>
      </p:sp>
      <p:sp>
        <p:nvSpPr>
          <p:cNvPr id="33" name="Διάγραμμα ροής: Απόφαση 32">
            <a:extLst>
              <a:ext uri="{FF2B5EF4-FFF2-40B4-BE49-F238E27FC236}">
                <a16:creationId xmlns:a16="http://schemas.microsoft.com/office/drawing/2014/main" id="{4EB28B08-DEFB-2F91-C329-46721D52F618}"/>
              </a:ext>
            </a:extLst>
          </p:cNvPr>
          <p:cNvSpPr/>
          <p:nvPr/>
        </p:nvSpPr>
        <p:spPr>
          <a:xfrm>
            <a:off x="10948791" y="5028239"/>
            <a:ext cx="1642832" cy="1431176"/>
          </a:xfrm>
          <a:prstGeom prst="flowChartDecision">
            <a:avLst/>
          </a:prstGeom>
          <a:solidFill>
            <a:srgbClr val="5500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1100" b="1" dirty="0"/>
              <a:t>Το σφαιρικό κύμα πέρασε το κέντρο ενός στερεού;</a:t>
            </a:r>
          </a:p>
        </p:txBody>
      </p:sp>
      <p:sp>
        <p:nvSpPr>
          <p:cNvPr id="35" name="Ορθογώνιο 34">
            <a:extLst>
              <a:ext uri="{FF2B5EF4-FFF2-40B4-BE49-F238E27FC236}">
                <a16:creationId xmlns:a16="http://schemas.microsoft.com/office/drawing/2014/main" id="{E55342C8-2B61-8ECA-216F-47835133722D}"/>
              </a:ext>
            </a:extLst>
          </p:cNvPr>
          <p:cNvSpPr/>
          <p:nvPr/>
        </p:nvSpPr>
        <p:spPr>
          <a:xfrm>
            <a:off x="7766466" y="5001960"/>
            <a:ext cx="1340927" cy="1592076"/>
          </a:xfrm>
          <a:prstGeom prst="rect">
            <a:avLst/>
          </a:prstGeom>
          <a:solidFill>
            <a:srgbClr val="5500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1100" b="1" dirty="0"/>
              <a:t>Προκάλεσε σφαιρικό κύμα που ξεκινά μια τυχαία στιγμή από τυχαίο κέντρο ενός στερεού που δεν είναι σφαιρίδιο και ξεθωριάζει μέχρις ότου εξαφανιστεί.</a:t>
            </a:r>
          </a:p>
        </p:txBody>
      </p:sp>
      <p:sp>
        <p:nvSpPr>
          <p:cNvPr id="38" name="Ορθογώνιο 37">
            <a:extLst>
              <a:ext uri="{FF2B5EF4-FFF2-40B4-BE49-F238E27FC236}">
                <a16:creationId xmlns:a16="http://schemas.microsoft.com/office/drawing/2014/main" id="{7C495A95-8CEA-19D9-9951-5EA59A6ECCFF}"/>
              </a:ext>
            </a:extLst>
          </p:cNvPr>
          <p:cNvSpPr/>
          <p:nvPr/>
        </p:nvSpPr>
        <p:spPr>
          <a:xfrm>
            <a:off x="10908970" y="4091702"/>
            <a:ext cx="1241080" cy="678961"/>
          </a:xfrm>
          <a:prstGeom prst="rect">
            <a:avLst/>
          </a:prstGeom>
          <a:solidFill>
            <a:srgbClr val="5500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1000" b="1" dirty="0"/>
              <a:t>Άλλαξε προσωρινά το περίγραμμά του</a:t>
            </a:r>
          </a:p>
        </p:txBody>
      </p:sp>
      <p:cxnSp>
        <p:nvCxnSpPr>
          <p:cNvPr id="40" name="Ευθύγραμμο βέλος σύνδεσης 39">
            <a:extLst>
              <a:ext uri="{FF2B5EF4-FFF2-40B4-BE49-F238E27FC236}">
                <a16:creationId xmlns:a16="http://schemas.microsoft.com/office/drawing/2014/main" id="{9E818644-D649-F706-A0CE-9E9382D18228}"/>
              </a:ext>
            </a:extLst>
          </p:cNvPr>
          <p:cNvCxnSpPr>
            <a:stCxn id="22" idx="2"/>
            <a:endCxn id="17" idx="0"/>
          </p:cNvCxnSpPr>
          <p:nvPr/>
        </p:nvCxnSpPr>
        <p:spPr>
          <a:xfrm>
            <a:off x="5023322" y="1675453"/>
            <a:ext cx="0" cy="122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Ευθύγραμμο βέλος σύνδεσης 41">
            <a:extLst>
              <a:ext uri="{FF2B5EF4-FFF2-40B4-BE49-F238E27FC236}">
                <a16:creationId xmlns:a16="http://schemas.microsoft.com/office/drawing/2014/main" id="{43C7A28E-FF41-A2E4-4329-C4257C5EC503}"/>
              </a:ext>
            </a:extLst>
          </p:cNvPr>
          <p:cNvCxnSpPr>
            <a:stCxn id="17" idx="2"/>
          </p:cNvCxnSpPr>
          <p:nvPr/>
        </p:nvCxnSpPr>
        <p:spPr>
          <a:xfrm>
            <a:off x="5023322" y="2476943"/>
            <a:ext cx="99822" cy="232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Ευθύγραμμο βέλος σύνδεσης 43">
            <a:extLst>
              <a:ext uri="{FF2B5EF4-FFF2-40B4-BE49-F238E27FC236}">
                <a16:creationId xmlns:a16="http://schemas.microsoft.com/office/drawing/2014/main" id="{E8676B3E-96AB-24FF-46A5-4D0582E11D9A}"/>
              </a:ext>
            </a:extLst>
          </p:cNvPr>
          <p:cNvCxnSpPr>
            <a:stCxn id="18" idx="2"/>
          </p:cNvCxnSpPr>
          <p:nvPr/>
        </p:nvCxnSpPr>
        <p:spPr>
          <a:xfrm flipH="1">
            <a:off x="5014882" y="3290211"/>
            <a:ext cx="8440" cy="367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Ευθύγραμμο βέλος σύνδεσης 45">
            <a:extLst>
              <a:ext uri="{FF2B5EF4-FFF2-40B4-BE49-F238E27FC236}">
                <a16:creationId xmlns:a16="http://schemas.microsoft.com/office/drawing/2014/main" id="{985D1285-B150-AFCF-0747-11D916AB4F11}"/>
              </a:ext>
            </a:extLst>
          </p:cNvPr>
          <p:cNvCxnSpPr>
            <a:stCxn id="20" idx="2"/>
          </p:cNvCxnSpPr>
          <p:nvPr/>
        </p:nvCxnSpPr>
        <p:spPr>
          <a:xfrm>
            <a:off x="5023322" y="4267200"/>
            <a:ext cx="49911" cy="363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Ευθύγραμμο βέλος σύνδεσης 47">
            <a:extLst>
              <a:ext uri="{FF2B5EF4-FFF2-40B4-BE49-F238E27FC236}">
                <a16:creationId xmlns:a16="http://schemas.microsoft.com/office/drawing/2014/main" id="{702BAB58-229F-1340-B428-B2A7D3464BAA}"/>
              </a:ext>
            </a:extLst>
          </p:cNvPr>
          <p:cNvCxnSpPr>
            <a:stCxn id="21" idx="2"/>
            <a:endCxn id="28" idx="0"/>
          </p:cNvCxnSpPr>
          <p:nvPr/>
        </p:nvCxnSpPr>
        <p:spPr>
          <a:xfrm>
            <a:off x="5014882" y="5068690"/>
            <a:ext cx="0" cy="298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Γραμμή σύνδεσης: Γωνιώδης 49">
            <a:extLst>
              <a:ext uri="{FF2B5EF4-FFF2-40B4-BE49-F238E27FC236}">
                <a16:creationId xmlns:a16="http://schemas.microsoft.com/office/drawing/2014/main" id="{A47E15BA-C64B-7F95-D35D-740C7165A196}"/>
              </a:ext>
            </a:extLst>
          </p:cNvPr>
          <p:cNvCxnSpPr>
            <a:cxnSpLocks/>
            <a:stCxn id="28" idx="3"/>
            <a:endCxn id="29" idx="1"/>
          </p:cNvCxnSpPr>
          <p:nvPr/>
        </p:nvCxnSpPr>
        <p:spPr>
          <a:xfrm flipV="1">
            <a:off x="5836298" y="1497874"/>
            <a:ext cx="293172" cy="4494924"/>
          </a:xfrm>
          <a:prstGeom prst="bentConnector3">
            <a:avLst>
              <a:gd name="adj1" fmla="val 4600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Ευθύγραμμο βέλος σύνδεσης 54">
            <a:extLst>
              <a:ext uri="{FF2B5EF4-FFF2-40B4-BE49-F238E27FC236}">
                <a16:creationId xmlns:a16="http://schemas.microsoft.com/office/drawing/2014/main" id="{1A91A779-161F-1C32-FD48-57E772B35661}"/>
              </a:ext>
            </a:extLst>
          </p:cNvPr>
          <p:cNvCxnSpPr>
            <a:stCxn id="29" idx="2"/>
          </p:cNvCxnSpPr>
          <p:nvPr/>
        </p:nvCxnSpPr>
        <p:spPr>
          <a:xfrm>
            <a:off x="6739632" y="1831677"/>
            <a:ext cx="14906" cy="305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Ευθύγραμμο βέλος σύνδεσης 56">
            <a:extLst>
              <a:ext uri="{FF2B5EF4-FFF2-40B4-BE49-F238E27FC236}">
                <a16:creationId xmlns:a16="http://schemas.microsoft.com/office/drawing/2014/main" id="{E80A0BD4-B183-0AD9-7FF1-2CCEA5BD5EDA}"/>
              </a:ext>
            </a:extLst>
          </p:cNvPr>
          <p:cNvCxnSpPr>
            <a:stCxn id="32" idx="2"/>
            <a:endCxn id="24" idx="0"/>
          </p:cNvCxnSpPr>
          <p:nvPr/>
        </p:nvCxnSpPr>
        <p:spPr>
          <a:xfrm flipH="1">
            <a:off x="6742659" y="2709427"/>
            <a:ext cx="2386" cy="210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Ευθύγραμμο βέλος σύνδεσης 58">
            <a:extLst>
              <a:ext uri="{FF2B5EF4-FFF2-40B4-BE49-F238E27FC236}">
                <a16:creationId xmlns:a16="http://schemas.microsoft.com/office/drawing/2014/main" id="{4501D7BB-482E-7041-D34B-2E44461D6719}"/>
              </a:ext>
            </a:extLst>
          </p:cNvPr>
          <p:cNvCxnSpPr>
            <a:cxnSpLocks/>
            <a:stCxn id="24" idx="2"/>
            <a:endCxn id="16" idx="0"/>
          </p:cNvCxnSpPr>
          <p:nvPr/>
        </p:nvCxnSpPr>
        <p:spPr>
          <a:xfrm>
            <a:off x="6742659" y="3523915"/>
            <a:ext cx="11879" cy="134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Ευθύγραμμο βέλος σύνδεσης 61">
            <a:extLst>
              <a:ext uri="{FF2B5EF4-FFF2-40B4-BE49-F238E27FC236}">
                <a16:creationId xmlns:a16="http://schemas.microsoft.com/office/drawing/2014/main" id="{1B013957-4B56-7C05-E95D-AFF4F81D7D2F}"/>
              </a:ext>
            </a:extLst>
          </p:cNvPr>
          <p:cNvCxnSpPr>
            <a:cxnSpLocks/>
            <a:stCxn id="16" idx="2"/>
            <a:endCxn id="26" idx="0"/>
          </p:cNvCxnSpPr>
          <p:nvPr/>
        </p:nvCxnSpPr>
        <p:spPr>
          <a:xfrm flipH="1">
            <a:off x="6742659" y="4910278"/>
            <a:ext cx="11879" cy="155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Ευθύγραμμο βέλος σύνδεσης 64">
            <a:extLst>
              <a:ext uri="{FF2B5EF4-FFF2-40B4-BE49-F238E27FC236}">
                <a16:creationId xmlns:a16="http://schemas.microsoft.com/office/drawing/2014/main" id="{D7DD29D3-17FC-DAC5-3B45-7BC422F29FEB}"/>
              </a:ext>
            </a:extLst>
          </p:cNvPr>
          <p:cNvCxnSpPr>
            <a:cxnSpLocks/>
            <a:stCxn id="26" idx="2"/>
            <a:endCxn id="25" idx="0"/>
          </p:cNvCxnSpPr>
          <p:nvPr/>
        </p:nvCxnSpPr>
        <p:spPr>
          <a:xfrm flipH="1">
            <a:off x="6738439" y="5798969"/>
            <a:ext cx="4220" cy="214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Ευθύγραμμο βέλος σύνδεσης 67">
            <a:extLst>
              <a:ext uri="{FF2B5EF4-FFF2-40B4-BE49-F238E27FC236}">
                <a16:creationId xmlns:a16="http://schemas.microsoft.com/office/drawing/2014/main" id="{47E68DC6-1E03-8FA0-2677-7A3C50DC6726}"/>
              </a:ext>
            </a:extLst>
          </p:cNvPr>
          <p:cNvCxnSpPr>
            <a:cxnSpLocks/>
            <a:stCxn id="25" idx="3"/>
            <a:endCxn id="35" idx="1"/>
          </p:cNvCxnSpPr>
          <p:nvPr/>
        </p:nvCxnSpPr>
        <p:spPr>
          <a:xfrm flipV="1">
            <a:off x="7347408" y="5797998"/>
            <a:ext cx="419058" cy="518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Ευθύγραμμο βέλος σύνδεσης 70">
            <a:extLst>
              <a:ext uri="{FF2B5EF4-FFF2-40B4-BE49-F238E27FC236}">
                <a16:creationId xmlns:a16="http://schemas.microsoft.com/office/drawing/2014/main" id="{69EC7292-E9E6-1DA7-9DC6-51C41DBE78D6}"/>
              </a:ext>
            </a:extLst>
          </p:cNvPr>
          <p:cNvCxnSpPr>
            <a:cxnSpLocks/>
            <a:stCxn id="35" idx="0"/>
            <a:endCxn id="19" idx="2"/>
          </p:cNvCxnSpPr>
          <p:nvPr/>
        </p:nvCxnSpPr>
        <p:spPr>
          <a:xfrm flipV="1">
            <a:off x="8436930" y="4255526"/>
            <a:ext cx="38737" cy="746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Ευθύγραμμο βέλος σύνδεσης 75">
            <a:extLst>
              <a:ext uri="{FF2B5EF4-FFF2-40B4-BE49-F238E27FC236}">
                <a16:creationId xmlns:a16="http://schemas.microsoft.com/office/drawing/2014/main" id="{D6817D7D-F740-D62E-339F-B41B38838426}"/>
              </a:ext>
            </a:extLst>
          </p:cNvPr>
          <p:cNvCxnSpPr>
            <a:cxnSpLocks/>
            <a:stCxn id="19" idx="0"/>
            <a:endCxn id="23" idx="1"/>
          </p:cNvCxnSpPr>
          <p:nvPr/>
        </p:nvCxnSpPr>
        <p:spPr>
          <a:xfrm flipV="1">
            <a:off x="8475667" y="1573888"/>
            <a:ext cx="1028211" cy="903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Ευθύγραμμο βέλος σύνδεσης 78">
            <a:extLst>
              <a:ext uri="{FF2B5EF4-FFF2-40B4-BE49-F238E27FC236}">
                <a16:creationId xmlns:a16="http://schemas.microsoft.com/office/drawing/2014/main" id="{966BA3DE-067B-384D-5650-28BE4DA69F89}"/>
              </a:ext>
            </a:extLst>
          </p:cNvPr>
          <p:cNvCxnSpPr>
            <a:cxnSpLocks/>
            <a:stCxn id="35" idx="3"/>
            <a:endCxn id="30" idx="1"/>
          </p:cNvCxnSpPr>
          <p:nvPr/>
        </p:nvCxnSpPr>
        <p:spPr>
          <a:xfrm flipV="1">
            <a:off x="9107393" y="5667057"/>
            <a:ext cx="158745" cy="13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Ευθύγραμμο βέλος σύνδεσης 81">
            <a:extLst>
              <a:ext uri="{FF2B5EF4-FFF2-40B4-BE49-F238E27FC236}">
                <a16:creationId xmlns:a16="http://schemas.microsoft.com/office/drawing/2014/main" id="{A67522A2-C7C0-98FB-A3B7-4C651C8092EA}"/>
              </a:ext>
            </a:extLst>
          </p:cNvPr>
          <p:cNvCxnSpPr>
            <a:cxnSpLocks/>
            <a:stCxn id="30" idx="2"/>
            <a:endCxn id="33" idx="2"/>
          </p:cNvCxnSpPr>
          <p:nvPr/>
        </p:nvCxnSpPr>
        <p:spPr>
          <a:xfrm>
            <a:off x="10087554" y="6293136"/>
            <a:ext cx="1682653" cy="166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Ευθύγραμμο βέλος σύνδεσης 84">
            <a:extLst>
              <a:ext uri="{FF2B5EF4-FFF2-40B4-BE49-F238E27FC236}">
                <a16:creationId xmlns:a16="http://schemas.microsoft.com/office/drawing/2014/main" id="{2EAB402D-51D3-0BAC-324E-3A1390D234EB}"/>
              </a:ext>
            </a:extLst>
          </p:cNvPr>
          <p:cNvCxnSpPr>
            <a:cxnSpLocks/>
            <a:stCxn id="30" idx="0"/>
            <a:endCxn id="31" idx="2"/>
          </p:cNvCxnSpPr>
          <p:nvPr/>
        </p:nvCxnSpPr>
        <p:spPr>
          <a:xfrm flipV="1">
            <a:off x="10087554" y="4770663"/>
            <a:ext cx="11439" cy="270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Ευθύγραμμο βέλος σύνδεσης 87">
            <a:extLst>
              <a:ext uri="{FF2B5EF4-FFF2-40B4-BE49-F238E27FC236}">
                <a16:creationId xmlns:a16="http://schemas.microsoft.com/office/drawing/2014/main" id="{E847EDFB-FFA1-7273-0D31-CB5F0FBD8A5A}"/>
              </a:ext>
            </a:extLst>
          </p:cNvPr>
          <p:cNvCxnSpPr>
            <a:cxnSpLocks/>
            <a:stCxn id="33" idx="0"/>
            <a:endCxn id="38" idx="2"/>
          </p:cNvCxnSpPr>
          <p:nvPr/>
        </p:nvCxnSpPr>
        <p:spPr>
          <a:xfrm flipH="1" flipV="1">
            <a:off x="11529510" y="4770663"/>
            <a:ext cx="240697" cy="257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00886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0046"/>
        </a:solidFill>
        <a:effectLst/>
      </p:bgPr>
    </p:bg>
    <p:spTree>
      <p:nvGrpSpPr>
        <p:cNvPr id="1" name=""/>
        <p:cNvGrpSpPr/>
        <p:nvPr/>
      </p:nvGrpSpPr>
      <p:grpSpPr>
        <a:xfrm>
          <a:off x="0" y="0"/>
          <a:ext cx="0" cy="0"/>
          <a:chOff x="0" y="0"/>
          <a:chExt cx="0" cy="0"/>
        </a:xfrm>
      </p:grpSpPr>
      <p:grpSp>
        <p:nvGrpSpPr>
          <p:cNvPr id="4" name="Ομάδα 3">
            <a:extLst>
              <a:ext uri="{FF2B5EF4-FFF2-40B4-BE49-F238E27FC236}">
                <a16:creationId xmlns:a16="http://schemas.microsoft.com/office/drawing/2014/main" id="{CD2DFA13-5E82-F7C3-5200-9E439AAD1349}"/>
              </a:ext>
            </a:extLst>
          </p:cNvPr>
          <p:cNvGrpSpPr/>
          <p:nvPr/>
        </p:nvGrpSpPr>
        <p:grpSpPr>
          <a:xfrm>
            <a:off x="233679" y="141763"/>
            <a:ext cx="1044817" cy="1078548"/>
            <a:chOff x="599544" y="2097186"/>
            <a:chExt cx="2007544" cy="2072356"/>
          </a:xfrm>
        </p:grpSpPr>
        <p:pic>
          <p:nvPicPr>
            <p:cNvPr id="5" name="Εικόνα 4">
              <a:extLst>
                <a:ext uri="{FF2B5EF4-FFF2-40B4-BE49-F238E27FC236}">
                  <a16:creationId xmlns:a16="http://schemas.microsoft.com/office/drawing/2014/main" id="{4643AA52-02D8-D87C-1BD4-59EFFCAEFB57}"/>
                </a:ext>
              </a:extLst>
            </p:cNvPr>
            <p:cNvPicPr>
              <a:picLocks noChangeAspect="1"/>
            </p:cNvPicPr>
            <p:nvPr/>
          </p:nvPicPr>
          <p:blipFill>
            <a:blip r:embed="rId3"/>
            <a:srcRect r="51188"/>
            <a:stretch>
              <a:fillRect/>
            </a:stretch>
          </p:blipFill>
          <p:spPr>
            <a:xfrm>
              <a:off x="599544" y="2108915"/>
              <a:ext cx="1005833" cy="2060627"/>
            </a:xfrm>
            <a:prstGeom prst="rect">
              <a:avLst/>
            </a:prstGeom>
          </p:spPr>
        </p:pic>
        <p:pic>
          <p:nvPicPr>
            <p:cNvPr id="6" name="Εικόνα 5">
              <a:extLst>
                <a:ext uri="{FF2B5EF4-FFF2-40B4-BE49-F238E27FC236}">
                  <a16:creationId xmlns:a16="http://schemas.microsoft.com/office/drawing/2014/main" id="{A8DED023-9903-F650-6B10-831CE8EE75F0}"/>
                </a:ext>
              </a:extLst>
            </p:cNvPr>
            <p:cNvPicPr>
              <a:picLocks noChangeAspect="1"/>
            </p:cNvPicPr>
            <p:nvPr/>
          </p:nvPicPr>
          <p:blipFill>
            <a:blip r:embed="rId3"/>
            <a:srcRect r="51188"/>
            <a:stretch>
              <a:fillRect/>
            </a:stretch>
          </p:blipFill>
          <p:spPr>
            <a:xfrm flipH="1" flipV="1">
              <a:off x="1601257" y="2097186"/>
              <a:ext cx="1005831" cy="2060627"/>
            </a:xfrm>
            <a:prstGeom prst="rect">
              <a:avLst/>
            </a:prstGeom>
          </p:spPr>
        </p:pic>
        <p:sp>
          <p:nvSpPr>
            <p:cNvPr id="7" name="Οβάλ 6">
              <a:extLst>
                <a:ext uri="{FF2B5EF4-FFF2-40B4-BE49-F238E27FC236}">
                  <a16:creationId xmlns:a16="http://schemas.microsoft.com/office/drawing/2014/main" id="{7B49A5B5-6984-EF2F-A492-B3AE02E5BC39}"/>
                </a:ext>
              </a:extLst>
            </p:cNvPr>
            <p:cNvSpPr/>
            <p:nvPr/>
          </p:nvSpPr>
          <p:spPr>
            <a:xfrm>
              <a:off x="753832" y="2778870"/>
              <a:ext cx="697258" cy="697258"/>
            </a:xfrm>
            <a:prstGeom prst="ellipse">
              <a:avLst/>
            </a:prstGeom>
            <a:solidFill>
              <a:srgbClr val="A4A4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Οβάλ 7">
              <a:extLst>
                <a:ext uri="{FF2B5EF4-FFF2-40B4-BE49-F238E27FC236}">
                  <a16:creationId xmlns:a16="http://schemas.microsoft.com/office/drawing/2014/main" id="{9E0B2971-9085-FD2B-81C6-338F3C682C9D}"/>
                </a:ext>
              </a:extLst>
            </p:cNvPr>
            <p:cNvSpPr/>
            <p:nvPr/>
          </p:nvSpPr>
          <p:spPr>
            <a:xfrm>
              <a:off x="1755543" y="2790599"/>
              <a:ext cx="697258" cy="697258"/>
            </a:xfrm>
            <a:prstGeom prst="ellipse">
              <a:avLst/>
            </a:prstGeom>
            <a:solidFill>
              <a:srgbClr val="1700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grpSp>
      <p:sp>
        <p:nvSpPr>
          <p:cNvPr id="13" name="Ορθογώνιο: Στρογγύλεμα γωνιών 12">
            <a:extLst>
              <a:ext uri="{FF2B5EF4-FFF2-40B4-BE49-F238E27FC236}">
                <a16:creationId xmlns:a16="http://schemas.microsoft.com/office/drawing/2014/main" id="{A7EEFA6D-384A-201B-F478-BD6926F652F7}"/>
              </a:ext>
            </a:extLst>
          </p:cNvPr>
          <p:cNvSpPr/>
          <p:nvPr/>
        </p:nvSpPr>
        <p:spPr>
          <a:xfrm>
            <a:off x="2666999" y="570052"/>
            <a:ext cx="6858001" cy="5717896"/>
          </a:xfrm>
          <a:prstGeom prst="roundRect">
            <a:avLst>
              <a:gd name="adj" fmla="val 50000"/>
            </a:avLst>
          </a:prstGeom>
          <a:solidFill>
            <a:srgbClr val="3B00B0"/>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en-US" sz="9600" b="1" dirty="0">
                <a:solidFill>
                  <a:srgbClr val="DDDDFF"/>
                </a:solidFill>
              </a:rPr>
              <a:t>FUTURE</a:t>
            </a:r>
          </a:p>
          <a:p>
            <a:pPr algn="ctr"/>
            <a:endParaRPr lang="en-US" sz="9600" b="1" dirty="0">
              <a:solidFill>
                <a:srgbClr val="DDDDFF"/>
              </a:solidFill>
            </a:endParaRPr>
          </a:p>
          <a:p>
            <a:pPr algn="ctr"/>
            <a:r>
              <a:rPr lang="en-US" sz="9600" b="1" dirty="0">
                <a:solidFill>
                  <a:srgbClr val="DDDDFF"/>
                </a:solidFill>
              </a:rPr>
              <a:t>STEPS</a:t>
            </a:r>
            <a:endParaRPr lang="el-GR" sz="9600" b="1" dirty="0">
              <a:solidFill>
                <a:srgbClr val="DDDDFF"/>
              </a:solidFill>
            </a:endParaRPr>
          </a:p>
        </p:txBody>
      </p:sp>
      <p:sp>
        <p:nvSpPr>
          <p:cNvPr id="21" name="TextBox 20">
            <a:extLst>
              <a:ext uri="{FF2B5EF4-FFF2-40B4-BE49-F238E27FC236}">
                <a16:creationId xmlns:a16="http://schemas.microsoft.com/office/drawing/2014/main" id="{80EEAF3B-61F2-9D22-4B67-FC8CF5B187A1}"/>
              </a:ext>
            </a:extLst>
          </p:cNvPr>
          <p:cNvSpPr txBox="1"/>
          <p:nvPr/>
        </p:nvSpPr>
        <p:spPr>
          <a:xfrm>
            <a:off x="9686327" y="-2347147"/>
            <a:ext cx="1227177" cy="10895290"/>
          </a:xfrm>
          <a:prstGeom prst="rect">
            <a:avLst/>
          </a:prstGeom>
          <a:noFill/>
        </p:spPr>
        <p:txBody>
          <a:bodyPr wrap="square">
            <a:spAutoFit/>
          </a:bodyPr>
          <a:lstStyle/>
          <a:p>
            <a:pPr algn="ctr"/>
            <a:r>
              <a:rPr lang="el-GR" sz="1800" b="1" kern="1200" dirty="0">
                <a:solidFill>
                  <a:srgbClr val="DDDDFF"/>
                </a:solidFill>
                <a:effectLst/>
                <a:latin typeface="+mn-lt"/>
                <a:ea typeface="+mn-ea"/>
                <a:cs typeface="+mn-cs"/>
              </a:rPr>
              <a:t>«Χάνετε τα φυσικά όρια και πετάτε μέσα σε ένα ατελείωτο σύμπαν. Αισθάνεστε να ξεφεύγετε από την πραγματικότητα σε ένα μέρος όπου υπάρχει ποικιλία αντικειμένων, συναισθημάτων και ατμόσφαιρας. Συναισθήματα και ατμόσφαιρες, επειδή η εναλλαγή των χρωμάτων επηρεάζει τη συναισθηματική κατάσταση του θεατή.»</a:t>
            </a:r>
          </a:p>
        </p:txBody>
      </p:sp>
      <p:pic>
        <p:nvPicPr>
          <p:cNvPr id="4098" name="Picture 2">
            <a:extLst>
              <a:ext uri="{FF2B5EF4-FFF2-40B4-BE49-F238E27FC236}">
                <a16:creationId xmlns:a16="http://schemas.microsoft.com/office/drawing/2014/main" id="{765F2A2C-385F-6CC1-7646-D7BAD2768B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882586"/>
            <a:ext cx="2963119" cy="197541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5BB3A0C-7106-EB20-15A2-EC98CA0E331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7246" b="88406" l="6011" r="95082">
                        <a14:foregroundMark x1="6284" y1="81159" x2="6284" y2="81159"/>
                        <a14:foregroundMark x1="83607" y1="10145" x2="83607" y2="10145"/>
                        <a14:foregroundMark x1="89344" y1="55797" x2="89344" y2="55797"/>
                        <a14:foregroundMark x1="92623" y1="64493" x2="92623" y2="64493"/>
                        <a14:foregroundMark x1="95082" y1="70290" x2="95082" y2="70290"/>
                        <a14:foregroundMark x1="84973" y1="7246" x2="84973" y2="7246"/>
                      </a14:backgroundRemoval>
                    </a14:imgEffect>
                  </a14:imgLayer>
                </a14:imgProps>
              </a:ext>
              <a:ext uri="{28A0092B-C50C-407E-A947-70E740481C1C}">
                <a14:useLocalDpi xmlns:a14="http://schemas.microsoft.com/office/drawing/2010/main" val="0"/>
              </a:ext>
            </a:extLst>
          </a:blip>
          <a:srcRect/>
          <a:stretch>
            <a:fillRect/>
          </a:stretch>
        </p:blipFill>
        <p:spPr bwMode="auto">
          <a:xfrm>
            <a:off x="81867" y="2344714"/>
            <a:ext cx="2423805" cy="131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587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1" nodeType="clickEffect">
                                  <p:stCondLst>
                                    <p:cond delay="0"/>
                                  </p:stCondLst>
                                  <p:childTnLst>
                                    <p:anim calcmode="lin" valueType="num">
                                      <p:cBhvr additive="base">
                                        <p:cTn id="18" dur="500"/>
                                        <p:tgtEl>
                                          <p:spTgt spid="21"/>
                                        </p:tgtEl>
                                        <p:attrNameLst>
                                          <p:attrName>ppt_x</p:attrName>
                                        </p:attrNameLst>
                                      </p:cBhvr>
                                      <p:tavLst>
                                        <p:tav tm="0">
                                          <p:val>
                                            <p:strVal val="ppt_x"/>
                                          </p:val>
                                        </p:tav>
                                        <p:tav tm="100000">
                                          <p:val>
                                            <p:strVal val="ppt_x"/>
                                          </p:val>
                                        </p:tav>
                                      </p:tavLst>
                                    </p:anim>
                                    <p:anim calcmode="lin" valueType="num">
                                      <p:cBhvr additive="base">
                                        <p:cTn id="19" dur="500"/>
                                        <p:tgtEl>
                                          <p:spTgt spid="21"/>
                                        </p:tgtEl>
                                        <p:attrNameLst>
                                          <p:attrName>ppt_y</p:attrName>
                                        </p:attrNameLst>
                                      </p:cBhvr>
                                      <p:tavLst>
                                        <p:tav tm="0">
                                          <p:val>
                                            <p:strVal val="ppt_y"/>
                                          </p:val>
                                        </p:tav>
                                        <p:tav tm="100000">
                                          <p:val>
                                            <p:strVal val="1+ppt_h/2"/>
                                          </p:val>
                                        </p:tav>
                                      </p:tavLst>
                                    </p:anim>
                                    <p:set>
                                      <p:cBhvr>
                                        <p:cTn id="20" dur="1" fill="hold">
                                          <p:stCondLst>
                                            <p:cond delay="499"/>
                                          </p:stCondLst>
                                        </p:cTn>
                                        <p:tgtEl>
                                          <p:spTgt spid="2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098"/>
                                        </p:tgtEl>
                                        <p:attrNameLst>
                                          <p:attrName>style.visibility</p:attrName>
                                        </p:attrNameLst>
                                      </p:cBhvr>
                                      <p:to>
                                        <p:strVal val="visible"/>
                                      </p:to>
                                    </p:set>
                                    <p:animEffect transition="in" filter="fade">
                                      <p:cBhvr>
                                        <p:cTn id="25" dur="500"/>
                                        <p:tgtEl>
                                          <p:spTgt spid="4098"/>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4100"/>
                                        </p:tgtEl>
                                        <p:attrNameLst>
                                          <p:attrName>style.visibility</p:attrName>
                                        </p:attrNameLst>
                                      </p:cBhvr>
                                      <p:to>
                                        <p:strVal val="visible"/>
                                      </p:to>
                                    </p:set>
                                    <p:anim calcmode="lin" valueType="num">
                                      <p:cBhvr>
                                        <p:cTn id="30" dur="500" fill="hold"/>
                                        <p:tgtEl>
                                          <p:spTgt spid="4100"/>
                                        </p:tgtEl>
                                        <p:attrNameLst>
                                          <p:attrName>ppt_w</p:attrName>
                                        </p:attrNameLst>
                                      </p:cBhvr>
                                      <p:tavLst>
                                        <p:tav tm="0">
                                          <p:val>
                                            <p:fltVal val="0"/>
                                          </p:val>
                                        </p:tav>
                                        <p:tav tm="100000">
                                          <p:val>
                                            <p:strVal val="#ppt_w"/>
                                          </p:val>
                                        </p:tav>
                                      </p:tavLst>
                                    </p:anim>
                                    <p:anim calcmode="lin" valueType="num">
                                      <p:cBhvr>
                                        <p:cTn id="31" dur="500" fill="hold"/>
                                        <p:tgtEl>
                                          <p:spTgt spid="4100"/>
                                        </p:tgtEl>
                                        <p:attrNameLst>
                                          <p:attrName>ppt_h</p:attrName>
                                        </p:attrNameLst>
                                      </p:cBhvr>
                                      <p:tavLst>
                                        <p:tav tm="0">
                                          <p:val>
                                            <p:fltVal val="0"/>
                                          </p:val>
                                        </p:tav>
                                        <p:tav tm="100000">
                                          <p:val>
                                            <p:strVal val="#ppt_h"/>
                                          </p:val>
                                        </p:tav>
                                      </p:tavLst>
                                    </p:anim>
                                    <p:animEffect transition="in" filter="fade">
                                      <p:cBhvr>
                                        <p:cTn id="32"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p:bldP spid="21"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DDDFF"/>
        </a:solidFill>
        <a:effectLst/>
      </p:bgPr>
    </p:bg>
    <p:spTree>
      <p:nvGrpSpPr>
        <p:cNvPr id="1" name=""/>
        <p:cNvGrpSpPr/>
        <p:nvPr/>
      </p:nvGrpSpPr>
      <p:grpSpPr>
        <a:xfrm>
          <a:off x="0" y="0"/>
          <a:ext cx="0" cy="0"/>
          <a:chOff x="0" y="0"/>
          <a:chExt cx="0" cy="0"/>
        </a:xfrm>
      </p:grpSpPr>
      <p:pic>
        <p:nvPicPr>
          <p:cNvPr id="4" name="Εικόνα 3">
            <a:extLst>
              <a:ext uri="{FF2B5EF4-FFF2-40B4-BE49-F238E27FC236}">
                <a16:creationId xmlns:a16="http://schemas.microsoft.com/office/drawing/2014/main" id="{DB951B5E-F6DC-CEE0-9209-5C24BC0EB05C}"/>
              </a:ext>
            </a:extLst>
          </p:cNvPr>
          <p:cNvPicPr>
            <a:picLocks noChangeAspect="1"/>
          </p:cNvPicPr>
          <p:nvPr/>
        </p:nvPicPr>
        <p:blipFill>
          <a:blip r:embed="rId3">
            <a:extLst>
              <a:ext uri="{28A0092B-C50C-407E-A947-70E740481C1C}">
                <a14:useLocalDpi xmlns:a14="http://schemas.microsoft.com/office/drawing/2010/main" val="0"/>
              </a:ext>
            </a:extLst>
          </a:blip>
          <a:srcRect l="50791" t="31728"/>
          <a:stretch>
            <a:fillRect/>
          </a:stretch>
        </p:blipFill>
        <p:spPr>
          <a:xfrm>
            <a:off x="-1" y="0"/>
            <a:ext cx="2372811" cy="1045852"/>
          </a:xfrm>
          <a:prstGeom prst="rect">
            <a:avLst/>
          </a:prstGeom>
        </p:spPr>
      </p:pic>
      <p:sp>
        <p:nvSpPr>
          <p:cNvPr id="2" name="TextBox 1">
            <a:extLst>
              <a:ext uri="{FF2B5EF4-FFF2-40B4-BE49-F238E27FC236}">
                <a16:creationId xmlns:a16="http://schemas.microsoft.com/office/drawing/2014/main" id="{29948F8B-28ED-0BB2-2FE6-74AB6E982B16}"/>
              </a:ext>
            </a:extLst>
          </p:cNvPr>
          <p:cNvSpPr txBox="1"/>
          <p:nvPr/>
        </p:nvSpPr>
        <p:spPr>
          <a:xfrm rot="2440785">
            <a:off x="6560896" y="949207"/>
            <a:ext cx="5265906" cy="2862322"/>
          </a:xfrm>
          <a:prstGeom prst="rect">
            <a:avLst/>
          </a:prstGeom>
          <a:noFill/>
        </p:spPr>
        <p:txBody>
          <a:bodyPr wrap="square" rtlCol="0">
            <a:spAutoFit/>
          </a:bodyPr>
          <a:lstStyle/>
          <a:p>
            <a:pPr algn="ctr"/>
            <a:r>
              <a:rPr lang="el-GR" sz="6000" b="1" dirty="0">
                <a:solidFill>
                  <a:srgbClr val="170046"/>
                </a:solidFill>
              </a:rPr>
              <a:t>ΣΑΣ ΕΥΧΑΡΙΣΤΟΥΜΕ!</a:t>
            </a:r>
          </a:p>
        </p:txBody>
      </p:sp>
      <p:pic>
        <p:nvPicPr>
          <p:cNvPr id="5" name="Εικόνα 4">
            <a:extLst>
              <a:ext uri="{FF2B5EF4-FFF2-40B4-BE49-F238E27FC236}">
                <a16:creationId xmlns:a16="http://schemas.microsoft.com/office/drawing/2014/main" id="{A04C1FBC-11CC-642F-94AC-63BADE02183E}"/>
              </a:ext>
            </a:extLst>
          </p:cNvPr>
          <p:cNvPicPr>
            <a:picLocks noChangeAspect="1"/>
          </p:cNvPicPr>
          <p:nvPr/>
        </p:nvPicPr>
        <p:blipFill>
          <a:blip r:embed="rId3">
            <a:extLst>
              <a:ext uri="{28A0092B-C50C-407E-A947-70E740481C1C}">
                <a14:useLocalDpi xmlns:a14="http://schemas.microsoft.com/office/drawing/2010/main" val="0"/>
              </a:ext>
            </a:extLst>
          </a:blip>
          <a:srcRect l="50791" t="31728"/>
          <a:stretch>
            <a:fillRect/>
          </a:stretch>
        </p:blipFill>
        <p:spPr>
          <a:xfrm>
            <a:off x="-1" y="1045852"/>
            <a:ext cx="912471" cy="1338240"/>
          </a:xfrm>
          <a:prstGeom prst="rect">
            <a:avLst/>
          </a:prstGeom>
        </p:spPr>
      </p:pic>
      <p:pic>
        <p:nvPicPr>
          <p:cNvPr id="6" name="Εικόνα 5">
            <a:extLst>
              <a:ext uri="{FF2B5EF4-FFF2-40B4-BE49-F238E27FC236}">
                <a16:creationId xmlns:a16="http://schemas.microsoft.com/office/drawing/2014/main" id="{BB23939E-9517-39BB-D002-4057504ACE49}"/>
              </a:ext>
            </a:extLst>
          </p:cNvPr>
          <p:cNvPicPr>
            <a:picLocks noChangeAspect="1"/>
          </p:cNvPicPr>
          <p:nvPr/>
        </p:nvPicPr>
        <p:blipFill>
          <a:blip r:embed="rId3">
            <a:extLst>
              <a:ext uri="{28A0092B-C50C-407E-A947-70E740481C1C}">
                <a14:useLocalDpi xmlns:a14="http://schemas.microsoft.com/office/drawing/2010/main" val="0"/>
              </a:ext>
            </a:extLst>
          </a:blip>
          <a:srcRect l="50791" t="31728"/>
          <a:stretch>
            <a:fillRect/>
          </a:stretch>
        </p:blipFill>
        <p:spPr>
          <a:xfrm>
            <a:off x="11279529" y="4473908"/>
            <a:ext cx="912471" cy="1338240"/>
          </a:xfrm>
          <a:prstGeom prst="rect">
            <a:avLst/>
          </a:prstGeom>
        </p:spPr>
      </p:pic>
      <p:pic>
        <p:nvPicPr>
          <p:cNvPr id="7" name="Εικόνα 6">
            <a:extLst>
              <a:ext uri="{FF2B5EF4-FFF2-40B4-BE49-F238E27FC236}">
                <a16:creationId xmlns:a16="http://schemas.microsoft.com/office/drawing/2014/main" id="{F908950F-CB09-D165-98B3-5A40D1E87595}"/>
              </a:ext>
            </a:extLst>
          </p:cNvPr>
          <p:cNvPicPr>
            <a:picLocks noChangeAspect="1"/>
          </p:cNvPicPr>
          <p:nvPr/>
        </p:nvPicPr>
        <p:blipFill>
          <a:blip r:embed="rId3">
            <a:extLst>
              <a:ext uri="{28A0092B-C50C-407E-A947-70E740481C1C}">
                <a14:useLocalDpi xmlns:a14="http://schemas.microsoft.com/office/drawing/2010/main" val="0"/>
              </a:ext>
            </a:extLst>
          </a:blip>
          <a:srcRect l="50791" t="31728"/>
          <a:stretch>
            <a:fillRect/>
          </a:stretch>
        </p:blipFill>
        <p:spPr>
          <a:xfrm>
            <a:off x="9819189" y="5812148"/>
            <a:ext cx="2372811" cy="1045852"/>
          </a:xfrm>
          <a:prstGeom prst="rect">
            <a:avLst/>
          </a:prstGeom>
        </p:spPr>
      </p:pic>
      <p:grpSp>
        <p:nvGrpSpPr>
          <p:cNvPr id="10" name="Ομάδα 9">
            <a:extLst>
              <a:ext uri="{FF2B5EF4-FFF2-40B4-BE49-F238E27FC236}">
                <a16:creationId xmlns:a16="http://schemas.microsoft.com/office/drawing/2014/main" id="{FC31993D-EE71-4943-7E2F-B0FBD195158B}"/>
              </a:ext>
            </a:extLst>
          </p:cNvPr>
          <p:cNvGrpSpPr/>
          <p:nvPr/>
        </p:nvGrpSpPr>
        <p:grpSpPr>
          <a:xfrm>
            <a:off x="1108583" y="1045852"/>
            <a:ext cx="5263034" cy="5432945"/>
            <a:chOff x="599544" y="2097186"/>
            <a:chExt cx="2007544" cy="2072356"/>
          </a:xfrm>
        </p:grpSpPr>
        <p:pic>
          <p:nvPicPr>
            <p:cNvPr id="11" name="Εικόνα 10">
              <a:extLst>
                <a:ext uri="{FF2B5EF4-FFF2-40B4-BE49-F238E27FC236}">
                  <a16:creationId xmlns:a16="http://schemas.microsoft.com/office/drawing/2014/main" id="{D510D416-78C2-3C87-CEE3-2FE51534669B}"/>
                </a:ext>
              </a:extLst>
            </p:cNvPr>
            <p:cNvPicPr>
              <a:picLocks noChangeAspect="1"/>
            </p:cNvPicPr>
            <p:nvPr/>
          </p:nvPicPr>
          <p:blipFill>
            <a:blip r:embed="rId4"/>
            <a:srcRect r="51188"/>
            <a:stretch>
              <a:fillRect/>
            </a:stretch>
          </p:blipFill>
          <p:spPr>
            <a:xfrm>
              <a:off x="599544" y="2108915"/>
              <a:ext cx="1005833" cy="2060627"/>
            </a:xfrm>
            <a:prstGeom prst="rect">
              <a:avLst/>
            </a:prstGeom>
          </p:spPr>
        </p:pic>
        <p:pic>
          <p:nvPicPr>
            <p:cNvPr id="12" name="Εικόνα 11">
              <a:extLst>
                <a:ext uri="{FF2B5EF4-FFF2-40B4-BE49-F238E27FC236}">
                  <a16:creationId xmlns:a16="http://schemas.microsoft.com/office/drawing/2014/main" id="{4F9B5DC3-9D7B-F306-006E-EF344C93383C}"/>
                </a:ext>
              </a:extLst>
            </p:cNvPr>
            <p:cNvPicPr>
              <a:picLocks noChangeAspect="1"/>
            </p:cNvPicPr>
            <p:nvPr/>
          </p:nvPicPr>
          <p:blipFill>
            <a:blip r:embed="rId4"/>
            <a:srcRect r="51188"/>
            <a:stretch>
              <a:fillRect/>
            </a:stretch>
          </p:blipFill>
          <p:spPr>
            <a:xfrm flipH="1" flipV="1">
              <a:off x="1601257" y="2097186"/>
              <a:ext cx="1005831" cy="2060627"/>
            </a:xfrm>
            <a:prstGeom prst="rect">
              <a:avLst/>
            </a:prstGeom>
          </p:spPr>
        </p:pic>
        <p:sp>
          <p:nvSpPr>
            <p:cNvPr id="13" name="Οβάλ 12">
              <a:extLst>
                <a:ext uri="{FF2B5EF4-FFF2-40B4-BE49-F238E27FC236}">
                  <a16:creationId xmlns:a16="http://schemas.microsoft.com/office/drawing/2014/main" id="{FFE367C4-778C-E0E9-A7E6-E7D808A411CD}"/>
                </a:ext>
              </a:extLst>
            </p:cNvPr>
            <p:cNvSpPr/>
            <p:nvPr/>
          </p:nvSpPr>
          <p:spPr>
            <a:xfrm>
              <a:off x="753832" y="2778870"/>
              <a:ext cx="697258" cy="697258"/>
            </a:xfrm>
            <a:prstGeom prst="ellipse">
              <a:avLst/>
            </a:prstGeom>
            <a:solidFill>
              <a:srgbClr val="A4A4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4" name="Οβάλ 13">
              <a:extLst>
                <a:ext uri="{FF2B5EF4-FFF2-40B4-BE49-F238E27FC236}">
                  <a16:creationId xmlns:a16="http://schemas.microsoft.com/office/drawing/2014/main" id="{9671527E-F22C-150B-818A-60685B8B1A14}"/>
                </a:ext>
              </a:extLst>
            </p:cNvPr>
            <p:cNvSpPr/>
            <p:nvPr/>
          </p:nvSpPr>
          <p:spPr>
            <a:xfrm>
              <a:off x="1755543" y="2790599"/>
              <a:ext cx="697258" cy="697258"/>
            </a:xfrm>
            <a:prstGeom prst="ellipse">
              <a:avLst/>
            </a:prstGeom>
            <a:solidFill>
              <a:srgbClr val="1700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grpSp>
      <p:sp>
        <p:nvSpPr>
          <p:cNvPr id="16" name="TextBox 15">
            <a:extLst>
              <a:ext uri="{FF2B5EF4-FFF2-40B4-BE49-F238E27FC236}">
                <a16:creationId xmlns:a16="http://schemas.microsoft.com/office/drawing/2014/main" id="{6B1D7329-E6A7-40C4-B325-BE83795EA025}"/>
              </a:ext>
            </a:extLst>
          </p:cNvPr>
          <p:cNvSpPr txBox="1"/>
          <p:nvPr/>
        </p:nvSpPr>
        <p:spPr>
          <a:xfrm>
            <a:off x="-1" y="6488668"/>
            <a:ext cx="6096000" cy="369332"/>
          </a:xfrm>
          <a:prstGeom prst="rect">
            <a:avLst/>
          </a:prstGeom>
          <a:noFill/>
        </p:spPr>
        <p:txBody>
          <a:bodyPr wrap="square">
            <a:spAutoFit/>
          </a:bodyPr>
          <a:lstStyle/>
          <a:p>
            <a:r>
              <a:rPr lang="el-GR" dirty="0"/>
              <a:t>https://editor.p5js.org/lucaluc8888/sketches/uYko2E4Rm</a:t>
            </a:r>
          </a:p>
        </p:txBody>
      </p:sp>
    </p:spTree>
    <p:extLst>
      <p:ext uri="{BB962C8B-B14F-4D97-AF65-F5344CB8AC3E}">
        <p14:creationId xmlns:p14="http://schemas.microsoft.com/office/powerpoint/2010/main" val="2298379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2759</TotalTime>
  <Words>1903</Words>
  <Application>Microsoft Office PowerPoint</Application>
  <PresentationFormat>Ευρεία οθόνη</PresentationFormat>
  <Paragraphs>76</Paragraphs>
  <Slides>8</Slides>
  <Notes>8</Notes>
  <HiddenSlides>0</HiddenSlides>
  <MMClips>0</MMClips>
  <ScaleCrop>false</ScaleCrop>
  <HeadingPairs>
    <vt:vector size="6" baseType="variant">
      <vt:variant>
        <vt:lpstr>Γραμματοσειρές που χρησιμοποιούνται</vt:lpstr>
      </vt:variant>
      <vt:variant>
        <vt:i4>3</vt:i4>
      </vt:variant>
      <vt:variant>
        <vt:lpstr>Θέμα</vt:lpstr>
      </vt:variant>
      <vt:variant>
        <vt:i4>1</vt:i4>
      </vt:variant>
      <vt:variant>
        <vt:lpstr>Τίτλοι διαφανειών</vt:lpstr>
      </vt:variant>
      <vt:variant>
        <vt:i4>8</vt:i4>
      </vt:variant>
    </vt:vector>
  </HeadingPairs>
  <TitlesOfParts>
    <vt:vector size="12" baseType="lpstr">
      <vt:lpstr>Arial</vt:lpstr>
      <vt:lpstr>Calibri</vt:lpstr>
      <vt:lpstr>Calibri Light</vt:lpstr>
      <vt:lpstr>Θέμα του Office</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Loukas Xanthopoulos</dc:creator>
  <cp:lastModifiedBy>Loukas Xanthopoulos</cp:lastModifiedBy>
  <cp:revision>11</cp:revision>
  <dcterms:created xsi:type="dcterms:W3CDTF">2025-06-21T07:39:31Z</dcterms:created>
  <dcterms:modified xsi:type="dcterms:W3CDTF">2025-07-01T10:43:08Z</dcterms:modified>
</cp:coreProperties>
</file>